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38404800" cy="32918400"/>
  <p:notesSz cx="20262850" cy="3209925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2A"/>
    <a:srgbClr val="F7601D"/>
    <a:srgbClr val="F76321"/>
    <a:srgbClr val="F55209"/>
    <a:srgbClr val="F76929"/>
    <a:srgbClr val="F6882E"/>
    <a:srgbClr val="F79443"/>
    <a:srgbClr val="F8A45E"/>
    <a:srgbClr val="F5801F"/>
    <a:srgbClr val="C14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5" autoAdjust="0"/>
  </p:normalViewPr>
  <p:slideViewPr>
    <p:cSldViewPr snapToGrid="0" snapToObjects="1">
      <p:cViewPr>
        <p:scale>
          <a:sx n="25" d="100"/>
          <a:sy n="25" d="100"/>
        </p:scale>
        <p:origin x="-360" y="-104"/>
      </p:cViewPr>
      <p:guideLst>
        <p:guide orient="horz" pos="9824"/>
        <p:guide pos="95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17" d="100"/>
          <a:sy n="17" d="100"/>
        </p:scale>
        <p:origin x="-2766" y="-144"/>
      </p:cViewPr>
      <p:guideLst>
        <p:guide orient="horz" pos="10110"/>
        <p:guide pos="6382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80463" cy="1604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477625" y="0"/>
            <a:ext cx="8780463" cy="1604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27EA-6DB7-47EA-BB7E-7961BD28235A}" type="datetimeFigureOut">
              <a:rPr lang="en-US" smtClean="0"/>
              <a:t>4/6/14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2408238"/>
            <a:ext cx="14043025" cy="1203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25650" y="15247938"/>
            <a:ext cx="16211550" cy="14444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0487938"/>
            <a:ext cx="8780463" cy="1604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477625" y="30487938"/>
            <a:ext cx="8780463" cy="1604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D3F27-0059-43ED-81DD-F6FC90F9E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7680963"/>
            <a:ext cx="10814685" cy="6650446"/>
          </a:xfrm>
          <a:prstGeom prst="rect">
            <a:avLst/>
          </a:prstGeom>
        </p:spPr>
        <p:txBody>
          <a:bodyPr/>
          <a:lstStyle>
            <a:lvl1pPr>
              <a:buSzPct val="130000"/>
              <a:defRPr sz="5400" b="1">
                <a:latin typeface="Arial"/>
                <a:cs typeface="Arial"/>
              </a:defRPr>
            </a:lvl1pPr>
            <a:lvl2pPr marL="2547204" indent="-979694">
              <a:buSzPct val="50000"/>
              <a:buFont typeface="Wingdings" charset="2"/>
              <a:buChar char="u"/>
              <a:defRPr sz="5400" b="1">
                <a:latin typeface="Arial"/>
                <a:cs typeface="Arial"/>
              </a:defRPr>
            </a:lvl2pPr>
            <a:lvl3pPr>
              <a:defRPr sz="5400" b="1">
                <a:latin typeface="Arial"/>
                <a:cs typeface="Arial"/>
              </a:defRPr>
            </a:lvl3pPr>
            <a:lvl4pPr>
              <a:defRPr sz="6200" b="1">
                <a:latin typeface="Arial"/>
                <a:cs typeface="Arial"/>
              </a:defRPr>
            </a:lvl4pPr>
            <a:lvl5pPr>
              <a:defRPr sz="6200" b="1">
                <a:latin typeface="Arial"/>
                <a:cs typeface="Arial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13536660" y="7772893"/>
            <a:ext cx="10814685" cy="65585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30000"/>
              <a:defRPr sz="5400" b="1">
                <a:latin typeface="Arial"/>
                <a:cs typeface="Arial"/>
              </a:defRPr>
            </a:lvl1pPr>
            <a:lvl2pPr marL="2547204" indent="-979694">
              <a:buSzPct val="50000"/>
              <a:buFont typeface="Wingdings" charset="2"/>
              <a:buChar char="u"/>
              <a:defRPr sz="5400" b="1">
                <a:latin typeface="Arial"/>
                <a:cs typeface="Arial"/>
              </a:defRPr>
            </a:lvl2pPr>
            <a:lvl3pPr>
              <a:defRPr sz="5400" b="1">
                <a:latin typeface="Arial"/>
                <a:cs typeface="Arial"/>
              </a:defRPr>
            </a:lvl3pPr>
            <a:lvl4pPr>
              <a:defRPr sz="6200" b="1">
                <a:latin typeface="Arial"/>
                <a:cs typeface="Arial"/>
              </a:defRPr>
            </a:lvl4pPr>
            <a:lvl5pPr>
              <a:defRPr sz="6200" b="1">
                <a:latin typeface="Arial"/>
                <a:cs typeface="Arial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25946841" y="7804353"/>
            <a:ext cx="10814685" cy="6527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30000"/>
              <a:defRPr sz="5400" b="1">
                <a:latin typeface="Arial"/>
                <a:cs typeface="Arial"/>
              </a:defRPr>
            </a:lvl1pPr>
            <a:lvl2pPr marL="2547204" indent="-979694">
              <a:buSzPct val="50000"/>
              <a:buFont typeface="Wingdings" charset="2"/>
              <a:buChar char="u"/>
              <a:defRPr sz="5400" b="1">
                <a:latin typeface="Arial"/>
                <a:cs typeface="Arial"/>
              </a:defRPr>
            </a:lvl2pPr>
            <a:lvl3pPr>
              <a:defRPr sz="5400" b="1">
                <a:latin typeface="Arial"/>
                <a:cs typeface="Arial"/>
              </a:defRPr>
            </a:lvl3pPr>
            <a:lvl4pPr>
              <a:defRPr sz="6200" b="1">
                <a:latin typeface="Arial"/>
                <a:cs typeface="Arial"/>
              </a:defRPr>
            </a:lvl4pPr>
            <a:lvl5pPr>
              <a:defRPr sz="6200" b="1">
                <a:latin typeface="Arial"/>
                <a:cs typeface="Arial"/>
              </a:defRPr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04800" y="31927801"/>
            <a:ext cx="1328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7601D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Multifunctional Integrated Circuits and Systems</a:t>
            </a:r>
            <a:endParaRPr lang="en-US" sz="4800" b="1" dirty="0">
              <a:solidFill>
                <a:srgbClr val="F7601D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Freeform 6"/>
          <p:cNvSpPr/>
          <p:nvPr userDrawn="1"/>
        </p:nvSpPr>
        <p:spPr>
          <a:xfrm flipH="1">
            <a:off x="0" y="-76743"/>
            <a:ext cx="38404800" cy="457254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922"/>
              <a:gd name="connsiteX1" fmla="*/ 21600 w 21600"/>
              <a:gd name="connsiteY1" fmla="*/ 9468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0 h 23922"/>
              <a:gd name="connsiteX0" fmla="*/ 0 w 21600"/>
              <a:gd name="connsiteY0" fmla="*/ 3995 h 14454"/>
              <a:gd name="connsiteX1" fmla="*/ 21600 w 21600"/>
              <a:gd name="connsiteY1" fmla="*/ 0 h 14454"/>
              <a:gd name="connsiteX2" fmla="*/ 21600 w 21600"/>
              <a:gd name="connsiteY2" fmla="*/ 7854 h 14454"/>
              <a:gd name="connsiteX3" fmla="*/ 0 w 21600"/>
              <a:gd name="connsiteY3" fmla="*/ 10704 h 14454"/>
              <a:gd name="connsiteX4" fmla="*/ 0 w 21600"/>
              <a:gd name="connsiteY4" fmla="*/ 3995 h 14454"/>
              <a:gd name="connsiteX0" fmla="*/ 0 w 21600"/>
              <a:gd name="connsiteY0" fmla="*/ 1184 h 14454"/>
              <a:gd name="connsiteX1" fmla="*/ 21600 w 21600"/>
              <a:gd name="connsiteY1" fmla="*/ 0 h 14454"/>
              <a:gd name="connsiteX2" fmla="*/ 21600 w 21600"/>
              <a:gd name="connsiteY2" fmla="*/ 7854 h 14454"/>
              <a:gd name="connsiteX3" fmla="*/ 0 w 21600"/>
              <a:gd name="connsiteY3" fmla="*/ 10704 h 14454"/>
              <a:gd name="connsiteX4" fmla="*/ 0 w 21600"/>
              <a:gd name="connsiteY4" fmla="*/ 1184 h 14454"/>
              <a:gd name="connsiteX0" fmla="*/ 0 w 21600"/>
              <a:gd name="connsiteY0" fmla="*/ 0 h 13270"/>
              <a:gd name="connsiteX1" fmla="*/ 21600 w 21600"/>
              <a:gd name="connsiteY1" fmla="*/ 739 h 13270"/>
              <a:gd name="connsiteX2" fmla="*/ 21600 w 21600"/>
              <a:gd name="connsiteY2" fmla="*/ 6670 h 13270"/>
              <a:gd name="connsiteX3" fmla="*/ 0 w 21600"/>
              <a:gd name="connsiteY3" fmla="*/ 9520 h 13270"/>
              <a:gd name="connsiteX4" fmla="*/ 0 w 21600"/>
              <a:gd name="connsiteY4" fmla="*/ 0 h 13270"/>
              <a:gd name="connsiteX0" fmla="*/ 0 w 21600"/>
              <a:gd name="connsiteY0" fmla="*/ 3108 h 16378"/>
              <a:gd name="connsiteX1" fmla="*/ 20100 w 21600"/>
              <a:gd name="connsiteY1" fmla="*/ 0 h 16378"/>
              <a:gd name="connsiteX2" fmla="*/ 21600 w 21600"/>
              <a:gd name="connsiteY2" fmla="*/ 9778 h 16378"/>
              <a:gd name="connsiteX3" fmla="*/ 0 w 21600"/>
              <a:gd name="connsiteY3" fmla="*/ 12628 h 16378"/>
              <a:gd name="connsiteX4" fmla="*/ 0 w 21600"/>
              <a:gd name="connsiteY4" fmla="*/ 3108 h 16378"/>
              <a:gd name="connsiteX0" fmla="*/ 0 w 21600"/>
              <a:gd name="connsiteY0" fmla="*/ 1 h 13271"/>
              <a:gd name="connsiteX1" fmla="*/ 21600 w 21600"/>
              <a:gd name="connsiteY1" fmla="*/ 0 h 13271"/>
              <a:gd name="connsiteX2" fmla="*/ 21600 w 21600"/>
              <a:gd name="connsiteY2" fmla="*/ 6671 h 13271"/>
              <a:gd name="connsiteX3" fmla="*/ 0 w 21600"/>
              <a:gd name="connsiteY3" fmla="*/ 9521 h 13271"/>
              <a:gd name="connsiteX4" fmla="*/ 0 w 21600"/>
              <a:gd name="connsiteY4" fmla="*/ 1 h 1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3271">
                <a:moveTo>
                  <a:pt x="0" y="1"/>
                </a:moveTo>
                <a:lnTo>
                  <a:pt x="21600" y="0"/>
                </a:lnTo>
                <a:lnTo>
                  <a:pt x="21600" y="6671"/>
                </a:lnTo>
                <a:cubicBezTo>
                  <a:pt x="10800" y="6671"/>
                  <a:pt x="10800" y="13271"/>
                  <a:pt x="0" y="9521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43000">
                <a:srgbClr val="F76929"/>
              </a:gs>
              <a:gs pos="0">
                <a:srgbClr val="F5801F"/>
              </a:gs>
              <a:gs pos="100000">
                <a:srgbClr val="F6882E"/>
              </a:gs>
            </a:gsLst>
            <a:lin ang="5400000" scaled="1"/>
          </a:gradFill>
          <a:ln>
            <a:noFill/>
          </a:ln>
          <a:effectLst>
            <a:innerShdw blurRad="1270000" dist="76200" dir="5400000">
              <a:schemeClr val="tx1"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11841452" y="18476335"/>
            <a:ext cx="27661394" cy="3536"/>
          </a:xfrm>
          <a:prstGeom prst="line">
            <a:avLst/>
          </a:prstGeom>
          <a:ln w="127000" cmpd="sng">
            <a:solidFill>
              <a:srgbClr val="F68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-968157" y="18477129"/>
            <a:ext cx="27661394" cy="3536"/>
          </a:xfrm>
          <a:prstGeom prst="line">
            <a:avLst/>
          </a:prstGeom>
          <a:ln w="127000" cmpd="sng">
            <a:solidFill>
              <a:srgbClr val="F68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6" descr="VT_marn_she_invnt_2.5cmyk.t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61200" y="31466351"/>
            <a:ext cx="5587920" cy="1206990"/>
          </a:xfrm>
          <a:prstGeom prst="rect">
            <a:avLst/>
          </a:prstGeom>
        </p:spPr>
      </p:pic>
      <p:pic>
        <p:nvPicPr>
          <p:cNvPr id="20" name="Picture 1" descr="MICS_logo_final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52400"/>
            <a:ext cx="47244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3135020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Clr>
          <a:srgbClr val="F6862A"/>
        </a:buClr>
        <a:buFont typeface="Arial" pitchFamily="34" charset="0"/>
        <a:buChar char="•"/>
        <a:defRPr sz="4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Clr>
          <a:srgbClr val="F6862A"/>
        </a:buClr>
        <a:buFont typeface="Arial" pitchFamily="34" charset="0"/>
        <a:buChar char="–"/>
        <a:defRPr sz="3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Clr>
          <a:srgbClr val="F6862A"/>
        </a:buClr>
        <a:buFont typeface="Arial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20" Type="http://schemas.openxmlformats.org/officeDocument/2006/relationships/image" Target="../media/image3.wmf"/><Relationship Id="rId21" Type="http://schemas.openxmlformats.org/officeDocument/2006/relationships/image" Target="../media/image13.wmf"/><Relationship Id="rId22" Type="http://schemas.openxmlformats.org/officeDocument/2006/relationships/image" Target="../media/image14.jpeg"/><Relationship Id="rId23" Type="http://schemas.openxmlformats.org/officeDocument/2006/relationships/image" Target="../media/image15.jpeg"/><Relationship Id="rId10" Type="http://schemas.openxmlformats.org/officeDocument/2006/relationships/image" Target="../media/image4.jpeg"/><Relationship Id="rId11" Type="http://schemas.openxmlformats.org/officeDocument/2006/relationships/image" Target="../media/image5.jpg"/><Relationship Id="rId12" Type="http://schemas.openxmlformats.org/officeDocument/2006/relationships/image" Target="../media/image6.jpe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150" y="6728418"/>
            <a:ext cx="10814685" cy="6035698"/>
          </a:xfrm>
        </p:spPr>
        <p:txBody>
          <a:bodyPr>
            <a:normAutofit/>
          </a:bodyPr>
          <a:lstStyle/>
          <a:p>
            <a:r>
              <a:rPr lang="en-US" dirty="0"/>
              <a:t>To conduct </a:t>
            </a:r>
            <a:r>
              <a:rPr lang="en-US" dirty="0">
                <a:solidFill>
                  <a:srgbClr val="0000FF"/>
                </a:solidFill>
              </a:rPr>
              <a:t>innovative research </a:t>
            </a:r>
            <a:r>
              <a:rPr lang="en-US" dirty="0"/>
              <a:t>in analog / RF </a:t>
            </a:r>
            <a:r>
              <a:rPr lang="en-US" dirty="0" err="1"/>
              <a:t>Ics</a:t>
            </a:r>
            <a:r>
              <a:rPr lang="en-US" dirty="0"/>
              <a:t>, optoelectronics, and systems, and </a:t>
            </a:r>
          </a:p>
          <a:p>
            <a:r>
              <a:rPr lang="en-US" dirty="0" smtClean="0"/>
              <a:t>To provide a high caliber </a:t>
            </a:r>
            <a:r>
              <a:rPr lang="en-US" dirty="0" smtClean="0">
                <a:solidFill>
                  <a:srgbClr val="0000FF"/>
                </a:solidFill>
              </a:rPr>
              <a:t>educational experience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13536660" y="6696876"/>
            <a:ext cx="11364160" cy="111027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 Industry</a:t>
            </a:r>
          </a:p>
          <a:p>
            <a:pPr marL="2046288" lvl="1" indent="-979488"/>
            <a:r>
              <a:rPr lang="en-US" dirty="0"/>
              <a:t>Help recruiting students</a:t>
            </a:r>
          </a:p>
          <a:p>
            <a:pPr marL="2046288" lvl="1" indent="-979488"/>
            <a:r>
              <a:rPr lang="en-US" dirty="0"/>
              <a:t>Help retraining engineers</a:t>
            </a:r>
          </a:p>
          <a:p>
            <a:pPr marL="2046288" lvl="1" indent="-979488"/>
            <a:r>
              <a:rPr lang="en-US" dirty="0"/>
              <a:t>Collaborate in research</a:t>
            </a:r>
          </a:p>
          <a:p>
            <a:pPr marL="2046288" lvl="1" indent="-979488"/>
            <a:r>
              <a:rPr lang="en-US" dirty="0" smtClean="0"/>
              <a:t>Consulting</a:t>
            </a:r>
          </a:p>
          <a:p>
            <a:pPr marL="2046288" lvl="1" indent="-979488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To students</a:t>
            </a:r>
          </a:p>
          <a:p>
            <a:pPr marL="2122488" lvl="1" indent="-979488"/>
            <a:r>
              <a:rPr lang="en-US" dirty="0"/>
              <a:t>To be involved in cutting-edge research</a:t>
            </a:r>
          </a:p>
          <a:p>
            <a:pPr marL="2122488" lvl="1" indent="-979488"/>
            <a:r>
              <a:rPr lang="en-US" dirty="0"/>
              <a:t>To work as a team in a global environment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25946841" y="6686753"/>
            <a:ext cx="10814685" cy="6527056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Attract and maintain </a:t>
            </a:r>
            <a:r>
              <a:rPr lang="en-US" dirty="0" smtClean="0">
                <a:latin typeface="Arial" charset="0"/>
              </a:rPr>
              <a:t>at least ten </a:t>
            </a:r>
            <a:r>
              <a:rPr lang="en-US" dirty="0">
                <a:latin typeface="Arial" charset="0"/>
              </a:rPr>
              <a:t>Industry Affiliated Program (IAP) members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by 2008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Apply for an NSF Engineering Research Center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by 2013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6" name="Rectangle 54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0125" y="4937760"/>
            <a:ext cx="10801350" cy="923330"/>
          </a:xfrm>
          <a:prstGeom prst="rect">
            <a:avLst/>
          </a:prstGeom>
          <a:solidFill>
            <a:srgbClr val="F763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3135313"/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Mission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54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801725" y="4937760"/>
            <a:ext cx="10801350" cy="923330"/>
          </a:xfrm>
          <a:prstGeom prst="rect">
            <a:avLst/>
          </a:prstGeom>
          <a:solidFill>
            <a:srgbClr val="F763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3135313"/>
            <a:r>
              <a:rPr lang="en-US" sz="5400" b="1" dirty="0" smtClean="0">
                <a:solidFill>
                  <a:schemeClr val="bg1"/>
                </a:solidFill>
              </a:rPr>
              <a:t>What Does MICS Offer?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7750" y="904553"/>
            <a:ext cx="29070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Arial"/>
                <a:ea typeface="Arial Unicode MS" pitchFamily="34" charset="-128"/>
                <a:cs typeface="Arial"/>
              </a:rPr>
              <a:t>Overview</a:t>
            </a:r>
            <a:endParaRPr lang="en-US" sz="9600" b="1" dirty="0">
              <a:solidFill>
                <a:schemeClr val="bg1"/>
              </a:solidFill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54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158989" y="4969220"/>
            <a:ext cx="10801350" cy="923330"/>
          </a:xfrm>
          <a:prstGeom prst="rect">
            <a:avLst/>
          </a:prstGeom>
          <a:solidFill>
            <a:srgbClr val="F763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3135313"/>
            <a:r>
              <a:rPr lang="en-US" sz="5400" b="1" dirty="0">
                <a:solidFill>
                  <a:schemeClr val="bg1"/>
                </a:solidFill>
              </a:rPr>
              <a:t>T</a:t>
            </a:r>
            <a:r>
              <a:rPr lang="en-US" sz="5400" b="1" dirty="0" smtClean="0">
                <a:solidFill>
                  <a:schemeClr val="bg1"/>
                </a:solidFill>
              </a:rPr>
              <a:t>oward a Renowned Research Group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2540" y="19784582"/>
            <a:ext cx="10814685" cy="6035698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>
            <a:lvl1pPr marL="1175633" indent="-1175633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SzPct val="130000"/>
              <a:buFont typeface="Arial" pitchFamily="34" charset="0"/>
              <a:buChar char="•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547204" indent="-979694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SzPct val="50000"/>
              <a:buFont typeface="Wingdings" charset="2"/>
              <a:buChar char="u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918776" indent="-783755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Font typeface="Arial" pitchFamily="34" charset="0"/>
              <a:buChar char="•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48628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705379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Analog / Mixed-signal IC Thrust:</a:t>
            </a:r>
          </a:p>
          <a:p>
            <a:r>
              <a:rPr lang="en-US" dirty="0" smtClean="0"/>
              <a:t>Optoelectronics Thrusts:</a:t>
            </a:r>
          </a:p>
          <a:p>
            <a:r>
              <a:rPr lang="en-US" dirty="0" smtClean="0"/>
              <a:t>RF </a:t>
            </a:r>
            <a:r>
              <a:rPr lang="en-US" dirty="0"/>
              <a:t>IC Thrust:</a:t>
            </a:r>
          </a:p>
          <a:p>
            <a:r>
              <a:rPr lang="en-US" dirty="0" smtClean="0"/>
              <a:t>Systems </a:t>
            </a:r>
            <a:r>
              <a:rPr lang="en-US" dirty="0"/>
              <a:t>Thrust: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2" name="Rectangle 54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5515" y="17993924"/>
            <a:ext cx="10801350" cy="923330"/>
          </a:xfrm>
          <a:prstGeom prst="rect">
            <a:avLst/>
          </a:prstGeom>
          <a:solidFill>
            <a:srgbClr val="F763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3135313"/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Research Thrusts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Picture 1" descr="C:\ha\Presentations\Structural Health Monitoring (SHM)\CESCA Seminar\images\DSC0301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30" y="26899656"/>
            <a:ext cx="314809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hip photo 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15" y="26594856"/>
            <a:ext cx="2438400" cy="27798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399" y="26899656"/>
            <a:ext cx="297767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7419" y="14217632"/>
            <a:ext cx="1981200" cy="1071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67619" y="13150832"/>
            <a:ext cx="2743200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7219" y="13379432"/>
            <a:ext cx="2809413" cy="2362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19620" y="16503632"/>
            <a:ext cx="1981200" cy="198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936075" y="10884485"/>
            <a:ext cx="2667000" cy="266700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33905662" y="12162893"/>
            <a:ext cx="4499138" cy="2101832"/>
          </a:xfrm>
          <a:prstGeom prst="cloudCallout">
            <a:avLst>
              <a:gd name="adj1" fmla="val -20654"/>
              <a:gd name="adj2" fmla="val -10910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25946841" y="17761153"/>
            <a:ext cx="10814685" cy="2476901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>
            <a:lvl1pPr marL="1175633" indent="-1175633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SzPct val="130000"/>
              <a:buFont typeface="Arial" pitchFamily="34" charset="0"/>
              <a:buChar char="•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547204" indent="-979694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SzPct val="50000"/>
              <a:buFont typeface="Wingdings" charset="2"/>
              <a:buChar char="u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918776" indent="-783755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Font typeface="Arial" pitchFamily="34" charset="0"/>
              <a:buChar char="•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48628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705379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Work hard, but remember this is life outside work.</a:t>
            </a:r>
          </a:p>
          <a:p>
            <a:endParaRPr lang="en-US" dirty="0"/>
          </a:p>
        </p:txBody>
      </p:sp>
      <p:sp>
        <p:nvSpPr>
          <p:cNvPr id="26" name="Rectangle 54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158989" y="16043620"/>
            <a:ext cx="10801350" cy="923330"/>
          </a:xfrm>
          <a:prstGeom prst="rect">
            <a:avLst/>
          </a:prstGeom>
          <a:solidFill>
            <a:srgbClr val="F763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3135313"/>
            <a:r>
              <a:rPr lang="en-US" sz="5400" b="1" dirty="0" smtClean="0">
                <a:solidFill>
                  <a:schemeClr val="bg1"/>
                </a:solidFill>
              </a:rPr>
              <a:t>Philosophy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3502540" y="20851382"/>
            <a:ext cx="10814685" cy="8409418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>
            <a:lvl1pPr marL="1175633" indent="-1175633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SzPct val="130000"/>
              <a:buFont typeface="Arial" pitchFamily="34" charset="0"/>
              <a:buChar char="•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547204" indent="-979694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SzPct val="50000"/>
              <a:buFont typeface="Wingdings" charset="2"/>
              <a:buChar char="u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918776" indent="-783755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Font typeface="Arial" pitchFamily="34" charset="0"/>
              <a:buChar char="•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48628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705379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will be </a:t>
            </a:r>
            <a:r>
              <a:rPr lang="en-US" dirty="0">
                <a:solidFill>
                  <a:srgbClr val="0000FF"/>
                </a:solidFill>
              </a:rPr>
              <a:t>one of the best research groups</a:t>
            </a:r>
            <a:r>
              <a:rPr lang="en-US" dirty="0"/>
              <a:t> in the nation </a:t>
            </a:r>
            <a:r>
              <a:rPr lang="en-US" dirty="0" smtClean="0"/>
              <a:t>nu 2010 through</a:t>
            </a:r>
          </a:p>
          <a:p>
            <a:pPr marL="2139950" lvl="1" indent="-979488"/>
            <a:r>
              <a:rPr lang="en-US" dirty="0"/>
              <a:t>Collaboration and team work</a:t>
            </a:r>
          </a:p>
          <a:p>
            <a:pPr marL="2139950" lvl="1" indent="-979488"/>
            <a:r>
              <a:rPr lang="en-US" dirty="0"/>
              <a:t>Quality research and </a:t>
            </a:r>
            <a:r>
              <a:rPr lang="en-US" dirty="0" smtClean="0"/>
              <a:t>publications</a:t>
            </a:r>
          </a:p>
          <a:p>
            <a:pPr marL="2139950" lvl="1" indent="-979488"/>
            <a:r>
              <a:rPr lang="en-US" dirty="0"/>
              <a:t>Adequate Research Funding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28" name="Rectangle 54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725515" y="19314724"/>
            <a:ext cx="10801350" cy="923330"/>
          </a:xfrm>
          <a:prstGeom prst="rect">
            <a:avLst/>
          </a:prstGeom>
          <a:solidFill>
            <a:srgbClr val="F763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3135313"/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Goals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77595" y="29870400"/>
            <a:ext cx="2286000" cy="2286000"/>
          </a:xfrm>
          <a:prstGeom prst="rect">
            <a:avLst/>
          </a:prstGeom>
        </p:spPr>
      </p:pic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50564"/>
              </p:ext>
            </p:extLst>
          </p:nvPr>
        </p:nvGraphicFramePr>
        <p:xfrm>
          <a:off x="18301795" y="29946600"/>
          <a:ext cx="2051731" cy="205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19" imgW="4251325" imgH="4570413" progId="">
                  <p:embed/>
                </p:oleObj>
              </mc:Choice>
              <mc:Fallback>
                <p:oleObj name="Clip" r:id="rId19" imgW="4251325" imgH="45704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1795" y="29946600"/>
                        <a:ext cx="2051731" cy="20562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6" descr="bs00508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654595" y="30175200"/>
            <a:ext cx="144444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DSC_0109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1" y="20937634"/>
            <a:ext cx="4572000" cy="3036626"/>
          </a:xfrm>
          <a:prstGeom prst="rect">
            <a:avLst/>
          </a:prstGeom>
        </p:spPr>
      </p:pic>
      <p:pic>
        <p:nvPicPr>
          <p:cNvPr id="33" name="Picture 32" descr="DSC_0192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438" y="20937634"/>
            <a:ext cx="4484901" cy="2978778"/>
          </a:xfrm>
          <a:prstGeom prst="rect">
            <a:avLst/>
          </a:prstGeom>
        </p:spPr>
      </p:pic>
      <p:sp>
        <p:nvSpPr>
          <p:cNvPr id="34" name="Content Placeholder 4"/>
          <p:cNvSpPr txBox="1">
            <a:spLocks/>
          </p:cNvSpPr>
          <p:nvPr/>
        </p:nvSpPr>
        <p:spPr>
          <a:xfrm>
            <a:off x="25997641" y="26498753"/>
            <a:ext cx="10814685" cy="4438447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>
            <a:lvl1pPr marL="1175633" indent="-1175633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SzPct val="130000"/>
              <a:buFont typeface="Arial" pitchFamily="34" charset="0"/>
              <a:buChar char="•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547204" indent="-979694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SzPct val="50000"/>
              <a:buFont typeface="Wingdings" charset="2"/>
              <a:buChar char="u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918776" indent="-783755" algn="l" defTabSz="3135020" rtl="0" eaLnBrk="1" latinLnBrk="0" hangingPunct="1">
              <a:spcBef>
                <a:spcPct val="20000"/>
              </a:spcBef>
              <a:buClr>
                <a:srgbClr val="F6862A"/>
              </a:buClr>
              <a:buFont typeface="Arial" pitchFamily="34" charset="0"/>
              <a:buChar char="•"/>
              <a:defRPr sz="5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48628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705379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62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862130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88816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75632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323837" indent="-783755" algn="l" defTabSz="31350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Formed in August 2012.</a:t>
            </a:r>
          </a:p>
          <a:p>
            <a:r>
              <a:rPr lang="en-US" dirty="0" smtClean="0">
                <a:latin typeface="Arial" charset="0"/>
              </a:rPr>
              <a:t>Hosted industry people to two “MICS Day” events (Sept. 2012 &amp; Dec. 2013)</a:t>
            </a:r>
          </a:p>
          <a:p>
            <a:endParaRPr lang="en-US" dirty="0"/>
          </a:p>
        </p:txBody>
      </p:sp>
      <p:sp>
        <p:nvSpPr>
          <p:cNvPr id="35" name="Rectangle 54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209789" y="24781220"/>
            <a:ext cx="10801350" cy="923330"/>
          </a:xfrm>
          <a:prstGeom prst="rect">
            <a:avLst/>
          </a:prstGeom>
          <a:solidFill>
            <a:srgbClr val="F763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3135313"/>
            <a:r>
              <a:rPr lang="en-US" sz="5400" b="1" dirty="0" smtClean="0">
                <a:solidFill>
                  <a:schemeClr val="bg1"/>
                </a:solidFill>
              </a:rPr>
              <a:t>History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4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178</Words>
  <Application>Microsoft Macintosh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Clip</vt:lpstr>
      <vt:lpstr>PowerPoint Presentation</vt:lpstr>
    </vt:vector>
  </TitlesOfParts>
  <Company>VTVT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Shaver Deyerle</dc:creator>
  <cp:lastModifiedBy>Dong Ha</cp:lastModifiedBy>
  <cp:revision>160</cp:revision>
  <cp:lastPrinted>2014-03-23T16:53:23Z</cp:lastPrinted>
  <dcterms:created xsi:type="dcterms:W3CDTF">2010-04-26T22:19:32Z</dcterms:created>
  <dcterms:modified xsi:type="dcterms:W3CDTF">2014-04-06T16:49:33Z</dcterms:modified>
</cp:coreProperties>
</file>