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9"/>
  </p:notesMasterIdLst>
  <p:handoutMasterIdLst>
    <p:handoutMasterId r:id="rId10"/>
  </p:handoutMasterIdLst>
  <p:sldIdLst>
    <p:sldId id="578" r:id="rId3"/>
    <p:sldId id="575" r:id="rId4"/>
    <p:sldId id="576" r:id="rId5"/>
    <p:sldId id="577" r:id="rId6"/>
    <p:sldId id="579" r:id="rId7"/>
    <p:sldId id="580" r:id="rId8"/>
  </p:sldIdLst>
  <p:sldSz cx="9144000" cy="6858000" type="screen4x3"/>
  <p:notesSz cx="7315200" cy="96012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FF33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FF33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FF33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FF33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FF33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600" kern="1200">
        <a:solidFill>
          <a:srgbClr val="FF33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1600" kern="1200">
        <a:solidFill>
          <a:srgbClr val="FF33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1600" kern="1200">
        <a:solidFill>
          <a:srgbClr val="FF33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1600" kern="1200">
        <a:solidFill>
          <a:srgbClr val="FF33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5F5EB"/>
    <a:srgbClr val="79946C"/>
    <a:srgbClr val="557082"/>
    <a:srgbClr val="FF6600"/>
    <a:srgbClr val="660000"/>
    <a:srgbClr val="FFFFFF"/>
    <a:srgbClr val="00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4" autoAdjust="0"/>
    <p:restoredTop sz="97443" autoAdjust="0"/>
  </p:normalViewPr>
  <p:slideViewPr>
    <p:cSldViewPr>
      <p:cViewPr varScale="1">
        <p:scale>
          <a:sx n="106" d="100"/>
          <a:sy n="106" d="100"/>
        </p:scale>
        <p:origin x="-368" y="-104"/>
      </p:cViewPr>
      <p:guideLst>
        <p:guide orient="horz" pos="768"/>
        <p:guide pos="672"/>
      </p:guideLst>
    </p:cSldViewPr>
  </p:slideViewPr>
  <p:outlineViewPr>
    <p:cViewPr>
      <p:scale>
        <a:sx n="33" d="100"/>
        <a:sy n="33" d="100"/>
      </p:scale>
      <p:origin x="0" y="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24"/>
    </p:cViewPr>
  </p:sorterViewPr>
  <p:notesViewPr>
    <p:cSldViewPr>
      <p:cViewPr>
        <p:scale>
          <a:sx n="75" d="100"/>
          <a:sy n="75" d="100"/>
        </p:scale>
        <p:origin x="-917" y="-53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81061" y="0"/>
            <a:ext cx="3134139" cy="4656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4652" tIns="47325" rIns="94652" bIns="47325" numCol="1" anchor="t" anchorCtr="0" compatLnSpc="1">
            <a:prstTxWarp prst="textNoShape">
              <a:avLst/>
            </a:prstTxWarp>
          </a:bodyPr>
          <a:lstStyle>
            <a:lvl1pPr algn="r" defTabSz="945214">
              <a:defRPr kumimoji="0"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81061" y="9107697"/>
            <a:ext cx="3134139" cy="46727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4652" tIns="47325" rIns="94652" bIns="47325" numCol="1" anchor="b" anchorCtr="0" compatLnSpc="1">
            <a:prstTxWarp prst="textNoShape">
              <a:avLst/>
            </a:prstTxWarp>
          </a:bodyPr>
          <a:lstStyle>
            <a:lvl1pPr algn="r" defTabSz="945214">
              <a:defRPr kumimoji="0"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1FF0E14-07AE-4F17-AF31-D43E38886D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39704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4139" cy="46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718" tIns="0" rIns="19718" bIns="0" numCol="1" anchor="t" anchorCtr="0" compatLnSpc="1">
            <a:prstTxWarp prst="textNoShape">
              <a:avLst/>
            </a:prstTxWarp>
          </a:bodyPr>
          <a:lstStyle>
            <a:lvl1pPr defTabSz="966621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zh-CN" altLang="en-US" dirty="0"/>
              <a:t>*</a:t>
            </a:r>
            <a:endParaRPr lang="zh-CN" altLang="en-US" sz="13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98235" y="0"/>
            <a:ext cx="3137452" cy="46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718" tIns="0" rIns="19718" bIns="0" numCol="1" anchor="t" anchorCtr="0" compatLnSpc="1">
            <a:prstTxWarp prst="textNoShape">
              <a:avLst/>
            </a:prstTxWarp>
          </a:bodyPr>
          <a:lstStyle>
            <a:lvl1pPr algn="r" defTabSz="966621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CN" dirty="0"/>
              <a:t>07/16/96</a:t>
            </a:r>
            <a:endParaRPr lang="en-US" altLang="zh-CN" sz="1300" dirty="0"/>
          </a:p>
        </p:txBody>
      </p:sp>
      <p:sp>
        <p:nvSpPr>
          <p:cNvPr id="1126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20788" y="700088"/>
            <a:ext cx="4879975" cy="36591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4880"/>
            <a:ext cx="3134139" cy="46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718" tIns="0" rIns="19718" bIns="0" numCol="1" anchor="b" anchorCtr="0" compatLnSpc="1">
            <a:prstTxWarp prst="textNoShape">
              <a:avLst/>
            </a:prstTxWarp>
          </a:bodyPr>
          <a:lstStyle>
            <a:lvl1pPr defTabSz="966621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zh-CN" altLang="en-US" dirty="0"/>
              <a:t>*</a:t>
            </a:r>
            <a:endParaRPr lang="zh-CN" altLang="en-US" sz="13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98235" y="8874880"/>
            <a:ext cx="3137452" cy="46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718" tIns="0" rIns="19718" bIns="0" numCol="1" anchor="b" anchorCtr="0" compatLnSpc="1">
            <a:prstTxWarp prst="textNoShape">
              <a:avLst/>
            </a:prstTxWarp>
          </a:bodyPr>
          <a:lstStyle>
            <a:lvl1pPr algn="r" defTabSz="966621">
              <a:defRPr sz="11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CN" dirty="0"/>
              <a:t>##</a:t>
            </a:r>
            <a:endParaRPr lang="en-US" altLang="zh-CN" sz="1300" dirty="0"/>
          </a:p>
        </p:txBody>
      </p:sp>
    </p:spTree>
    <p:extLst>
      <p:ext uri="{BB962C8B-B14F-4D97-AF65-F5344CB8AC3E}">
        <p14:creationId xmlns:p14="http://schemas.microsoft.com/office/powerpoint/2010/main" val="396775479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F1A3D-6137-4219-A218-7CFFA2325BAB}" type="slidenum">
              <a:rPr lang="en-US"/>
              <a:pPr/>
              <a:t>2</a:t>
            </a:fld>
            <a:endParaRPr lang="en-US"/>
          </a:p>
        </p:txBody>
      </p:sp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4096" y="4436620"/>
            <a:ext cx="5305840" cy="42038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BC17F-02FD-449B-8182-EA43D63D7DA5}" type="slidenum">
              <a:rPr lang="en-US"/>
              <a:pPr/>
              <a:t>3</a:t>
            </a:fld>
            <a:endParaRPr lang="en-US"/>
          </a:p>
        </p:txBody>
      </p:sp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4096" y="4436620"/>
            <a:ext cx="5305840" cy="42038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2DF1F-01D8-4D6D-BDBF-733EC3B7CB0F}" type="slidenum">
              <a:rPr lang="en-US"/>
              <a:pPr/>
              <a:t>4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4096" y="4436620"/>
            <a:ext cx="5305840" cy="42038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2DF1F-01D8-4D6D-BDBF-733EC3B7CB0F}" type="slidenum">
              <a:rPr lang="en-US"/>
              <a:pPr/>
              <a:t>6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4096" y="4436620"/>
            <a:ext cx="5305840" cy="42038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  <a:lvl4pPr>
              <a:buNone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86800" y="6508750"/>
            <a:ext cx="4572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90BE237A-3C10-CB42-9E82-6FFF29390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Clr>
                <a:srgbClr val="79946C"/>
              </a:buClr>
              <a:defRPr/>
            </a:lvl4pPr>
            <a:lvl5pPr>
              <a:buClr>
                <a:srgbClr val="79946C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86800" y="6508750"/>
            <a:ext cx="4572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90BE237A-3C10-CB42-9E82-6FFF29390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 Second level</a:t>
            </a:r>
          </a:p>
          <a:p>
            <a:pPr lvl="2"/>
            <a:r>
              <a:rPr lang="en-US" altLang="zh-CN" dirty="0" smtClean="0"/>
              <a:t>Third level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762000" y="1219200"/>
            <a:ext cx="8380413" cy="92075"/>
          </a:xfrm>
          <a:prstGeom prst="rect">
            <a:avLst/>
          </a:prstGeom>
          <a:solidFill>
            <a:srgbClr val="FF6600"/>
          </a:solidFill>
          <a:ln w="4445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 sz="2400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86800" y="6508750"/>
            <a:ext cx="4572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90BE237A-3C10-CB42-9E82-6FFF293908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MICS_logo_final.pd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4600"/>
            <a:ext cx="1066800" cy="533400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66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ebdings" pitchFamily="18" charset="2"/>
        <a:buChar char="="/>
        <a:defRPr kumimoji="1" sz="2000" b="1">
          <a:solidFill>
            <a:srgbClr val="000000"/>
          </a:solidFill>
          <a:latin typeface="Arial"/>
          <a:ea typeface="+mn-ea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55000"/>
        <a:buFont typeface="Wingdings" pitchFamily="2" charset="2"/>
        <a:buChar char="u"/>
        <a:defRPr kumimoji="1" sz="2000" b="1">
          <a:solidFill>
            <a:srgbClr val="000000"/>
          </a:solidFill>
          <a:latin typeface="Arial"/>
          <a:cs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1800" b="1">
          <a:solidFill>
            <a:srgbClr val="000000"/>
          </a:solidFill>
          <a:latin typeface="Arial"/>
          <a:cs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b="1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00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3124200"/>
            <a:ext cx="777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 Second level</a:t>
            </a:r>
          </a:p>
          <a:p>
            <a:pPr lvl="2"/>
            <a:r>
              <a:rPr lang="en-US" altLang="zh-CN" dirty="0" smtClean="0"/>
              <a:t>Third level</a:t>
            </a:r>
          </a:p>
        </p:txBody>
      </p:sp>
      <p:sp>
        <p:nvSpPr>
          <p:cNvPr id="292872" name="Rectangle 8"/>
          <p:cNvSpPr>
            <a:spLocks noChangeArrowheads="1"/>
          </p:cNvSpPr>
          <p:nvPr userDrawn="1"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1"/>
          <a:lstStyle/>
          <a:p>
            <a:pPr>
              <a:defRPr/>
            </a:pPr>
            <a:endParaRPr lang="zh-CN" altLang="en-US" sz="36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ea typeface="宋体" pitchFamily="2" charset="-122"/>
            </a:endParaRPr>
          </a:p>
        </p:txBody>
      </p:sp>
      <p:sp>
        <p:nvSpPr>
          <p:cNvPr id="292873" name="Rectangle 9"/>
          <p:cNvSpPr>
            <a:spLocks noChangeArrowheads="1"/>
          </p:cNvSpPr>
          <p:nvPr userDrawn="1"/>
        </p:nvSpPr>
        <p:spPr bwMode="auto">
          <a:xfrm>
            <a:off x="7112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00FF"/>
              </a:buClr>
              <a:buSzPct val="70000"/>
              <a:buFont typeface="Webdings" pitchFamily="18" charset="2"/>
              <a:buNone/>
              <a:defRPr/>
            </a:pPr>
            <a:endParaRPr lang="zh-CN" altLang="en-US" b="1">
              <a:solidFill>
                <a:srgbClr val="000000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92877" name="Rectangle 13"/>
          <p:cNvSpPr>
            <a:spLocks noChangeArrowheads="1"/>
          </p:cNvSpPr>
          <p:nvPr userDrawn="1"/>
        </p:nvSpPr>
        <p:spPr bwMode="auto">
          <a:xfrm>
            <a:off x="382588" y="2819400"/>
            <a:ext cx="8380412" cy="92075"/>
          </a:xfrm>
          <a:prstGeom prst="rect">
            <a:avLst/>
          </a:prstGeom>
          <a:solidFill>
            <a:srgbClr val="FF6600"/>
          </a:solidFill>
          <a:ln w="4445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 sz="2400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86800" y="6508750"/>
            <a:ext cx="4572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90BE237A-3C10-CB42-9E82-6FFF293908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MICS_logo_final.pd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4600"/>
            <a:ext cx="1066800" cy="533400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66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70000"/>
        <a:buFont typeface="Webdings" pitchFamily="18" charset="2"/>
        <a:buChar char="="/>
        <a:defRPr kumimoji="1" sz="2000" b="1">
          <a:solidFill>
            <a:srgbClr val="000000"/>
          </a:solidFill>
          <a:latin typeface="Arial"/>
          <a:ea typeface="+mn-ea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55000"/>
        <a:buFont typeface="Wingdings" pitchFamily="2" charset="2"/>
        <a:buChar char="u"/>
        <a:defRPr kumimoji="1" sz="2000" b="1">
          <a:solidFill>
            <a:srgbClr val="000000"/>
          </a:solidFill>
          <a:latin typeface="Arial"/>
          <a:cs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1800" b="1">
          <a:solidFill>
            <a:srgbClr val="000000"/>
          </a:solidFill>
          <a:latin typeface="Arial"/>
          <a:cs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b="1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4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2.xml"/><Relationship Id="rId2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Relationship Id="rId1" Type="http://schemas.openxmlformats.org/officeDocument/2006/relationships/tags" Target="../tags/tag6.xml"/><Relationship Id="rId2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Relationship Id="rId1" Type="http://schemas.openxmlformats.org/officeDocument/2006/relationships/tags" Target="../tags/tag8.xml"/><Relationship Id="rId2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Welcome to MICS!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</a:p>
          <a:p>
            <a:r>
              <a:rPr lang="en-US" dirty="0" smtClean="0"/>
              <a:t>Research Focus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BE237A-3C10-CB42-9E82-6FFF293908C0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11" descr="vt_shield_tag_onwhite2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391688"/>
            <a:ext cx="1809750" cy="4091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63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71168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26688" y="1447800"/>
            <a:ext cx="7772400" cy="27432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conduct innovative research in integrated circuits and antenna/RF interface systems to expand the knowledge base and impact commercial and national security applications, 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roviding </a:t>
            </a:r>
            <a:r>
              <a:rPr lang="en-US" dirty="0"/>
              <a:t>a high caliber educational experience for graduate and undergraduate students to become future leaders in academia and industry. 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BE237A-3C10-CB42-9E82-6FFF293908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Guidelines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Highlights</a:t>
            </a:r>
          </a:p>
          <a:p>
            <a:pPr lvl="1"/>
            <a:r>
              <a:rPr lang="en-US" dirty="0"/>
              <a:t>The most important </a:t>
            </a:r>
            <a:r>
              <a:rPr lang="en-US" dirty="0">
                <a:solidFill>
                  <a:srgbClr val="FF0000"/>
                </a:solidFill>
              </a:rPr>
              <a:t>highlight should be in red</a:t>
            </a:r>
            <a:r>
              <a:rPr lang="en-US" dirty="0">
                <a:solidFill>
                  <a:srgbClr val="FF3300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The next most important highlight should be in blue</a:t>
            </a:r>
            <a:r>
              <a:rPr lang="en-US" dirty="0">
                <a:solidFill>
                  <a:srgbClr val="FF3300"/>
                </a:solidFill>
              </a:rPr>
              <a:t>. </a:t>
            </a:r>
          </a:p>
          <a:p>
            <a:r>
              <a:rPr lang="en-US" dirty="0"/>
              <a:t>Fonts</a:t>
            </a:r>
          </a:p>
          <a:p>
            <a:pPr lvl="1"/>
            <a:r>
              <a:rPr lang="en-US" dirty="0"/>
              <a:t>Arial</a:t>
            </a:r>
          </a:p>
          <a:p>
            <a:pPr lvl="1"/>
            <a:r>
              <a:rPr lang="en-US" dirty="0" smtClean="0"/>
              <a:t>Avoid font size less </a:t>
            </a:r>
            <a:r>
              <a:rPr lang="en-US" dirty="0"/>
              <a:t>than 18.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BE237A-3C10-CB42-9E82-6FFF293908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Guidelines</a:t>
            </a:r>
          </a:p>
        </p:txBody>
      </p:sp>
      <p:sp>
        <p:nvSpPr>
          <p:cNvPr id="7137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Number of lines per slide should be at most 12 with rare exceptions.</a:t>
            </a:r>
          </a:p>
          <a:p>
            <a:r>
              <a:rPr lang="en-US"/>
              <a:t>Use graphs and figures rather than tables.</a:t>
            </a:r>
          </a:p>
          <a:p>
            <a:r>
              <a:rPr lang="en-US"/>
              <a:t>Tables – at most six rows including the header.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BE237A-3C10-CB42-9E82-6FFF293908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Section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</a:p>
          <a:p>
            <a:r>
              <a:rPr lang="en-US" dirty="0" smtClean="0"/>
              <a:t>Research Focus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BE237A-3C10-CB42-9E82-6FFF293908C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11" descr="vt_shield_tag_onwhite2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391688"/>
            <a:ext cx="1809750" cy="4091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837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Research Thrusts</a:t>
            </a:r>
            <a:endParaRPr lang="en-US" dirty="0"/>
          </a:p>
        </p:txBody>
      </p:sp>
      <p:sp>
        <p:nvSpPr>
          <p:cNvPr id="7137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11200" y="1524000"/>
            <a:ext cx="7772400" cy="2133600"/>
          </a:xfrm>
        </p:spPr>
        <p:txBody>
          <a:bodyPr/>
          <a:lstStyle/>
          <a:p>
            <a:r>
              <a:rPr lang="en-US" dirty="0"/>
              <a:t>RF IC </a:t>
            </a:r>
            <a:r>
              <a:rPr lang="en-US" dirty="0" smtClean="0"/>
              <a:t>Thrust:</a:t>
            </a:r>
          </a:p>
          <a:p>
            <a:r>
              <a:rPr lang="en-US" dirty="0" smtClean="0"/>
              <a:t>Analog / Mixed-signal Thrust:</a:t>
            </a:r>
            <a:endParaRPr lang="en-US" dirty="0"/>
          </a:p>
          <a:p>
            <a:r>
              <a:rPr lang="en-US" dirty="0" smtClean="0"/>
              <a:t>Antenna </a:t>
            </a:r>
            <a:r>
              <a:rPr lang="en-US" dirty="0"/>
              <a:t>Systems / RF Interface Thrust</a:t>
            </a:r>
            <a:r>
              <a:rPr lang="en-US" dirty="0" smtClean="0"/>
              <a:t>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BE237A-3C10-CB42-9E82-6FFF293908C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94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HOTSPOTTYPE" val="PreviousSlide"/>
  <p:tag name="DEFINEDINNAVIGATOR" val="False"/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">
      <a:dk1>
        <a:srgbClr val="00354E"/>
      </a:dk1>
      <a:lt1>
        <a:srgbClr val="EAEAEA"/>
      </a:lt1>
      <a:dk2>
        <a:srgbClr val="002244"/>
      </a:dk2>
      <a:lt2>
        <a:srgbClr val="CCECFF"/>
      </a:lt2>
      <a:accent1>
        <a:srgbClr val="006699"/>
      </a:accent1>
      <a:accent2>
        <a:srgbClr val="6699FF"/>
      </a:accent2>
      <a:accent3>
        <a:srgbClr val="AAABB0"/>
      </a:accent3>
      <a:accent4>
        <a:srgbClr val="C8C8C8"/>
      </a:accent4>
      <a:accent5>
        <a:srgbClr val="AAB8CA"/>
      </a:accent5>
      <a:accent6>
        <a:srgbClr val="5C8AE7"/>
      </a:accent6>
      <a:hlink>
        <a:srgbClr val="CCCCFF"/>
      </a:hlink>
      <a:folHlink>
        <a:srgbClr val="5E6FD4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 cap="sq" cmpd="sng" algn="ctr">
          <a:solidFill>
            <a:schemeClr val="bg1">
              <a:lumMod val="75000"/>
              <a:lumOff val="25000"/>
            </a:schemeClr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354E"/>
        </a:dk1>
        <a:lt1>
          <a:srgbClr val="EAEAEA"/>
        </a:lt1>
        <a:dk2>
          <a:srgbClr val="006699"/>
        </a:dk2>
        <a:lt2>
          <a:srgbClr val="CCECFF"/>
        </a:lt2>
        <a:accent1>
          <a:srgbClr val="006699"/>
        </a:accent1>
        <a:accent2>
          <a:srgbClr val="6699FF"/>
        </a:accent2>
        <a:accent3>
          <a:srgbClr val="AAB8CA"/>
        </a:accent3>
        <a:accent4>
          <a:srgbClr val="C8C8C8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80"/>
        </a:dk1>
        <a:lt1>
          <a:srgbClr val="FFFFFF"/>
        </a:lt1>
        <a:dk2>
          <a:srgbClr val="3366CC"/>
        </a:dk2>
        <a:lt2>
          <a:srgbClr val="7A7C93"/>
        </a:lt2>
        <a:accent1>
          <a:srgbClr val="006699"/>
        </a:accent1>
        <a:accent2>
          <a:srgbClr val="6699FF"/>
        </a:accent2>
        <a:accent3>
          <a:srgbClr val="FFFFFF"/>
        </a:accent3>
        <a:accent4>
          <a:srgbClr val="00006C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B8B8B8"/>
        </a:accent6>
        <a:hlink>
          <a:srgbClr val="EAEAEA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0066"/>
        </a:dk1>
        <a:lt1>
          <a:srgbClr val="EAEAEA"/>
        </a:lt1>
        <a:dk2>
          <a:srgbClr val="3366CC"/>
        </a:dk2>
        <a:lt2>
          <a:srgbClr val="7A7C93"/>
        </a:lt2>
        <a:accent1>
          <a:srgbClr val="00CCCC"/>
        </a:accent1>
        <a:accent2>
          <a:srgbClr val="CC66FF"/>
        </a:accent2>
        <a:accent3>
          <a:srgbClr val="F3F3F3"/>
        </a:accent3>
        <a:accent4>
          <a:srgbClr val="560056"/>
        </a:accent4>
        <a:accent5>
          <a:srgbClr val="AAE2E2"/>
        </a:accent5>
        <a:accent6>
          <a:srgbClr val="B95CE7"/>
        </a:accent6>
        <a:hlink>
          <a:srgbClr val="CC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354E"/>
        </a:dk1>
        <a:lt1>
          <a:srgbClr val="EAEAEA"/>
        </a:lt1>
        <a:dk2>
          <a:srgbClr val="6D67AA"/>
        </a:dk2>
        <a:lt2>
          <a:srgbClr val="CCCCFF"/>
        </a:lt2>
        <a:accent1>
          <a:srgbClr val="6600CC"/>
        </a:accent1>
        <a:accent2>
          <a:srgbClr val="9999FF"/>
        </a:accent2>
        <a:accent3>
          <a:srgbClr val="BAB8D2"/>
        </a:accent3>
        <a:accent4>
          <a:srgbClr val="C8C8C8"/>
        </a:accent4>
        <a:accent5>
          <a:srgbClr val="B8AAE2"/>
        </a:accent5>
        <a:accent6>
          <a:srgbClr val="8A8AE7"/>
        </a:accent6>
        <a:hlink>
          <a:srgbClr val="CCCCFF"/>
        </a:hlink>
        <a:folHlink>
          <a:srgbClr val="9D70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3366"/>
        </a:dk1>
        <a:lt1>
          <a:srgbClr val="EAEAEA"/>
        </a:lt1>
        <a:dk2>
          <a:srgbClr val="009999"/>
        </a:dk2>
        <a:lt2>
          <a:srgbClr val="FFFFFF"/>
        </a:lt2>
        <a:accent1>
          <a:srgbClr val="008080"/>
        </a:accent1>
        <a:accent2>
          <a:srgbClr val="00CCCC"/>
        </a:accent2>
        <a:accent3>
          <a:srgbClr val="AACACA"/>
        </a:accent3>
        <a:accent4>
          <a:srgbClr val="C8C8C8"/>
        </a:accent4>
        <a:accent5>
          <a:srgbClr val="AAC0C0"/>
        </a:accent5>
        <a:accent6>
          <a:srgbClr val="00B9B9"/>
        </a:accent6>
        <a:hlink>
          <a:srgbClr val="A7DDE1"/>
        </a:hlink>
        <a:folHlink>
          <a:srgbClr val="FF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354E"/>
      </a:dk1>
      <a:lt1>
        <a:srgbClr val="EAEAEA"/>
      </a:lt1>
      <a:dk2>
        <a:srgbClr val="002244"/>
      </a:dk2>
      <a:lt2>
        <a:srgbClr val="CCECFF"/>
      </a:lt2>
      <a:accent1>
        <a:srgbClr val="006699"/>
      </a:accent1>
      <a:accent2>
        <a:srgbClr val="6699FF"/>
      </a:accent2>
      <a:accent3>
        <a:srgbClr val="AAABB0"/>
      </a:accent3>
      <a:accent4>
        <a:srgbClr val="C8C8C8"/>
      </a:accent4>
      <a:accent5>
        <a:srgbClr val="AAB8CA"/>
      </a:accent5>
      <a:accent6>
        <a:srgbClr val="5C8AE7"/>
      </a:accent6>
      <a:hlink>
        <a:srgbClr val="CCCCFF"/>
      </a:hlink>
      <a:folHlink>
        <a:srgbClr val="5E6FD4"/>
      </a:folHlink>
    </a:clrScheme>
    <a:fontScheme name="1_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354E"/>
        </a:dk1>
        <a:lt1>
          <a:srgbClr val="EAEAEA"/>
        </a:lt1>
        <a:dk2>
          <a:srgbClr val="006699"/>
        </a:dk2>
        <a:lt2>
          <a:srgbClr val="CCECFF"/>
        </a:lt2>
        <a:accent1>
          <a:srgbClr val="006699"/>
        </a:accent1>
        <a:accent2>
          <a:srgbClr val="6699FF"/>
        </a:accent2>
        <a:accent3>
          <a:srgbClr val="AAB8CA"/>
        </a:accent3>
        <a:accent4>
          <a:srgbClr val="C8C8C8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80"/>
        </a:dk1>
        <a:lt1>
          <a:srgbClr val="FFFFFF"/>
        </a:lt1>
        <a:dk2>
          <a:srgbClr val="3366CC"/>
        </a:dk2>
        <a:lt2>
          <a:srgbClr val="7A7C93"/>
        </a:lt2>
        <a:accent1>
          <a:srgbClr val="006699"/>
        </a:accent1>
        <a:accent2>
          <a:srgbClr val="6699FF"/>
        </a:accent2>
        <a:accent3>
          <a:srgbClr val="FFFFFF"/>
        </a:accent3>
        <a:accent4>
          <a:srgbClr val="00006C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B8B8B8"/>
        </a:accent6>
        <a:hlink>
          <a:srgbClr val="EAEAEA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660066"/>
        </a:dk1>
        <a:lt1>
          <a:srgbClr val="EAEAEA"/>
        </a:lt1>
        <a:dk2>
          <a:srgbClr val="3366CC"/>
        </a:dk2>
        <a:lt2>
          <a:srgbClr val="7A7C93"/>
        </a:lt2>
        <a:accent1>
          <a:srgbClr val="00CCCC"/>
        </a:accent1>
        <a:accent2>
          <a:srgbClr val="CC66FF"/>
        </a:accent2>
        <a:accent3>
          <a:srgbClr val="F3F3F3"/>
        </a:accent3>
        <a:accent4>
          <a:srgbClr val="560056"/>
        </a:accent4>
        <a:accent5>
          <a:srgbClr val="AAE2E2"/>
        </a:accent5>
        <a:accent6>
          <a:srgbClr val="B95CE7"/>
        </a:accent6>
        <a:hlink>
          <a:srgbClr val="CC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354E"/>
        </a:dk1>
        <a:lt1>
          <a:srgbClr val="EAEAEA"/>
        </a:lt1>
        <a:dk2>
          <a:srgbClr val="6D67AA"/>
        </a:dk2>
        <a:lt2>
          <a:srgbClr val="CCCCFF"/>
        </a:lt2>
        <a:accent1>
          <a:srgbClr val="6600CC"/>
        </a:accent1>
        <a:accent2>
          <a:srgbClr val="9999FF"/>
        </a:accent2>
        <a:accent3>
          <a:srgbClr val="BAB8D2"/>
        </a:accent3>
        <a:accent4>
          <a:srgbClr val="C8C8C8"/>
        </a:accent4>
        <a:accent5>
          <a:srgbClr val="B8AAE2"/>
        </a:accent5>
        <a:accent6>
          <a:srgbClr val="8A8AE7"/>
        </a:accent6>
        <a:hlink>
          <a:srgbClr val="CCCCFF"/>
        </a:hlink>
        <a:folHlink>
          <a:srgbClr val="9D70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3366"/>
        </a:dk1>
        <a:lt1>
          <a:srgbClr val="EAEAEA"/>
        </a:lt1>
        <a:dk2>
          <a:srgbClr val="009999"/>
        </a:dk2>
        <a:lt2>
          <a:srgbClr val="FFFFFF"/>
        </a:lt2>
        <a:accent1>
          <a:srgbClr val="008080"/>
        </a:accent1>
        <a:accent2>
          <a:srgbClr val="00CCCC"/>
        </a:accent2>
        <a:accent3>
          <a:srgbClr val="AACACA"/>
        </a:accent3>
        <a:accent4>
          <a:srgbClr val="C8C8C8"/>
        </a:accent4>
        <a:accent5>
          <a:srgbClr val="AAC0C0"/>
        </a:accent5>
        <a:accent6>
          <a:srgbClr val="00B9B9"/>
        </a:accent6>
        <a:hlink>
          <a:srgbClr val="A7DDE1"/>
        </a:hlink>
        <a:folHlink>
          <a:srgbClr val="FF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34250</TotalTime>
  <Words>152</Words>
  <Application>Microsoft Macintosh PowerPoint</Application>
  <PresentationFormat>On-screen Show (4:3)</PresentationFormat>
  <Paragraphs>34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1_Default Design</vt:lpstr>
      <vt:lpstr>Welcome to MICS!</vt:lpstr>
      <vt:lpstr>Mission</vt:lpstr>
      <vt:lpstr>Guidelines</vt:lpstr>
      <vt:lpstr>Guidelines</vt:lpstr>
      <vt:lpstr>Section Partition</vt:lpstr>
      <vt:lpstr>Research Thrusts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VTVT Presentation</dc:title>
  <dc:creator>Dong Ha</dc:creator>
  <cp:lastModifiedBy>Dong S. Ha</cp:lastModifiedBy>
  <cp:revision>1937</cp:revision>
  <cp:lastPrinted>2000-06-15T01:22:04Z</cp:lastPrinted>
  <dcterms:created xsi:type="dcterms:W3CDTF">2000-03-27T02:25:26Z</dcterms:created>
  <dcterms:modified xsi:type="dcterms:W3CDTF">2013-10-03T20:58:47Z</dcterms:modified>
</cp:coreProperties>
</file>