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80" r:id="rId2"/>
    <p:sldId id="282" r:id="rId3"/>
    <p:sldId id="281" r:id="rId4"/>
    <p:sldId id="313" r:id="rId5"/>
    <p:sldId id="285" r:id="rId6"/>
    <p:sldId id="284" r:id="rId7"/>
    <p:sldId id="283" r:id="rId8"/>
    <p:sldId id="370" r:id="rId9"/>
    <p:sldId id="371" r:id="rId10"/>
    <p:sldId id="311" r:id="rId11"/>
    <p:sldId id="333" r:id="rId12"/>
    <p:sldId id="330" r:id="rId13"/>
    <p:sldId id="372" r:id="rId14"/>
    <p:sldId id="286" r:id="rId15"/>
    <p:sldId id="290" r:id="rId16"/>
    <p:sldId id="375" r:id="rId17"/>
    <p:sldId id="317" r:id="rId18"/>
    <p:sldId id="287" r:id="rId19"/>
    <p:sldId id="376" r:id="rId20"/>
    <p:sldId id="318" r:id="rId21"/>
    <p:sldId id="291" r:id="rId22"/>
    <p:sldId id="345" r:id="rId23"/>
    <p:sldId id="398" r:id="rId24"/>
    <p:sldId id="331" r:id="rId25"/>
    <p:sldId id="383" r:id="rId26"/>
    <p:sldId id="379" r:id="rId27"/>
    <p:sldId id="380" r:id="rId28"/>
    <p:sldId id="381" r:id="rId29"/>
    <p:sldId id="382" r:id="rId30"/>
    <p:sldId id="354" r:id="rId31"/>
    <p:sldId id="377" r:id="rId32"/>
    <p:sldId id="359" r:id="rId33"/>
    <p:sldId id="360" r:id="rId34"/>
    <p:sldId id="378" r:id="rId35"/>
    <p:sldId id="355" r:id="rId36"/>
    <p:sldId id="384" r:id="rId37"/>
    <p:sldId id="396" r:id="rId38"/>
    <p:sldId id="399" r:id="rId39"/>
    <p:sldId id="400" r:id="rId40"/>
    <p:sldId id="386" r:id="rId41"/>
    <p:sldId id="385" r:id="rId42"/>
    <p:sldId id="349" r:id="rId43"/>
    <p:sldId id="368" r:id="rId44"/>
    <p:sldId id="332" r:id="rId45"/>
    <p:sldId id="367" r:id="rId46"/>
    <p:sldId id="334" r:id="rId47"/>
    <p:sldId id="335" r:id="rId48"/>
    <p:sldId id="320" r:id="rId49"/>
    <p:sldId id="307" r:id="rId50"/>
    <p:sldId id="308" r:id="rId51"/>
    <p:sldId id="397" r:id="rId52"/>
    <p:sldId id="36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1" autoAdjust="0"/>
    <p:restoredTop sz="99658" autoAdjust="0"/>
  </p:normalViewPr>
  <p:slideViewPr>
    <p:cSldViewPr>
      <p:cViewPr varScale="1">
        <p:scale>
          <a:sx n="99" d="100"/>
          <a:sy n="99" d="100"/>
        </p:scale>
        <p:origin x="-608" y="-112"/>
      </p:cViewPr>
      <p:guideLst>
        <p:guide orient="horz" pos="960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582CE-A918-3D4C-9681-E578421108F4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0B6E8-AAF5-F24F-9521-8E5740DD2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49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A20EF-7F71-4496-85C6-4E54E263EF3E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83C54-6F2A-4998-A7AA-76BE19AB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8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BC17F-02FD-449B-8182-EA43D63D7DA5}" type="slidenum">
              <a:rPr lang="en-US"/>
              <a:pPr/>
              <a:t>2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40" y="4225352"/>
            <a:ext cx="4974225" cy="40036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F1A3D-6137-4219-A218-7CFFA2325BAB}" type="slidenum">
              <a:rPr lang="en-US"/>
              <a:pPr/>
              <a:t>3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40" y="4225352"/>
            <a:ext cx="4974225" cy="40036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2DF1F-01D8-4D6D-BDBF-733EC3B7CB0F}" type="slidenum">
              <a:rPr lang="en-US"/>
              <a:pPr/>
              <a:t>7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40" y="4225352"/>
            <a:ext cx="4974225" cy="40036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2DF1F-01D8-4D6D-BDBF-733EC3B7CB0F}" type="slidenum">
              <a:rPr lang="en-US"/>
              <a:pPr/>
              <a:t>8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40" y="4225352"/>
            <a:ext cx="4974225" cy="40036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2DF1F-01D8-4D6D-BDBF-733EC3B7CB0F}" type="slidenum">
              <a:rPr lang="en-US"/>
              <a:pPr/>
              <a:t>9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40" y="4225352"/>
            <a:ext cx="4974225" cy="40036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241425"/>
          </a:xfrm>
        </p:spPr>
        <p:txBody>
          <a:bodyPr>
            <a:normAutofit/>
          </a:bodyPr>
          <a:lstStyle>
            <a:lvl1pPr>
              <a:defRPr kumimoji="1" lang="en-US" sz="3600" dirty="0">
                <a:solidFill>
                  <a:srgbClr val="6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382588" y="2819400"/>
            <a:ext cx="8380412" cy="92075"/>
          </a:xfrm>
          <a:prstGeom prst="rect">
            <a:avLst/>
          </a:prstGeom>
          <a:solidFill>
            <a:srgbClr val="FF6600"/>
          </a:solidFill>
          <a:ln w="4445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sz="24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266" y="6408737"/>
            <a:ext cx="666520" cy="365125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398397-789A-4103-905D-1465BD7AC4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6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924800" cy="990599"/>
          </a:xfrm>
        </p:spPr>
        <p:txBody>
          <a:bodyPr>
            <a:noAutofit/>
          </a:bodyPr>
          <a:lstStyle>
            <a:lvl1pPr>
              <a:defRPr kumimoji="1" lang="en-US" sz="4000" b="1" smtClean="0">
                <a:solidFill>
                  <a:srgbClr val="6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5029200"/>
          </a:xfr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70000"/>
              <a:buFont typeface="Webdings" panose="05030102010509060703" pitchFamily="18" charset="2"/>
              <a:buChar char=""/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70000"/>
              <a:buFont typeface="Wingdings" panose="05000000000000000000" pitchFamily="2" charset="2"/>
              <a:buChar char=""/>
              <a:defRPr sz="2000" b="1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266" y="6408737"/>
            <a:ext cx="666520" cy="365125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398397-789A-4103-905D-1465BD7AC4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762000" y="1143000"/>
            <a:ext cx="8380413" cy="92075"/>
          </a:xfrm>
          <a:prstGeom prst="rect">
            <a:avLst/>
          </a:prstGeom>
          <a:solidFill>
            <a:srgbClr val="FF6600"/>
          </a:solidFill>
          <a:ln w="4445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sz="240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143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MICS_logo_final.pd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1066800" cy="5334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6266" y="6408737"/>
            <a:ext cx="666520" cy="365125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398397-789A-4103-905D-1465BD7AC4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5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lang="en-US" sz="3600" kern="1200" dirty="0" smtClean="0">
          <a:solidFill>
            <a:srgbClr val="660000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Relationship Id="rId3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mtClean="0"/>
              <a:t>Transimpedance Amplifiers </a:t>
            </a:r>
            <a:br>
              <a:rPr lang="en-US" smtClean="0"/>
            </a:br>
            <a:r>
              <a:rPr lang="en-US" smtClean="0"/>
              <a:t>in CMOS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Optical Communications </a:t>
            </a:r>
          </a:p>
          <a:p>
            <a:r>
              <a:rPr lang="en-US" sz="2400" dirty="0" smtClean="0"/>
              <a:t>over the Data Rate of 40 Gb/s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343400"/>
            <a:ext cx="6400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Joseph Chong</a:t>
            </a:r>
          </a:p>
          <a:p>
            <a:r>
              <a:rPr lang="en-US" dirty="0" smtClean="0"/>
              <a:t>Dept. of Electrical and Computer Eng.</a:t>
            </a:r>
          </a:p>
          <a:p>
            <a:r>
              <a:rPr lang="en-US" dirty="0" smtClean="0"/>
              <a:t>Virginia Tech</a:t>
            </a:r>
          </a:p>
          <a:p>
            <a:endParaRPr lang="en-US" dirty="0" smtClean="0"/>
          </a:p>
          <a:p>
            <a:r>
              <a:rPr lang="en-US" dirty="0" smtClean="0"/>
              <a:t>April 18, 2014</a:t>
            </a:r>
          </a:p>
        </p:txBody>
      </p:sp>
      <p:pic>
        <p:nvPicPr>
          <p:cNvPr id="5" name="Picture 11" descr="vt_shield_tag_onwhite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91688"/>
            <a:ext cx="1809750" cy="409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1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digital signal has wide range of frequency components.</a:t>
            </a:r>
          </a:p>
          <a:p>
            <a:r>
              <a:rPr lang="en-US" dirty="0" smtClean="0"/>
              <a:t>Bandwidth (BW) of TIA requires a pass band from near DC to near f</a:t>
            </a:r>
            <a:r>
              <a:rPr lang="en-US" baseline="-25000" dirty="0" smtClean="0"/>
              <a:t>0.</a:t>
            </a:r>
          </a:p>
          <a:p>
            <a:r>
              <a:rPr lang="en-US" dirty="0" smtClean="0"/>
              <a:t>3-dB frequency is where Z</a:t>
            </a:r>
            <a:r>
              <a:rPr lang="en-US" baseline="-25000" dirty="0" smtClean="0"/>
              <a:t>T</a:t>
            </a:r>
            <a:r>
              <a:rPr lang="en-US" dirty="0" smtClean="0"/>
              <a:t> is 1/2 of low frequency gain.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rule of thumb relates 3-dB freq. to data rate.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2" descr="Figure 3. A k28.5 data pattern and its frequency spectrum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9"/>
          <a:stretch/>
        </p:blipFill>
        <p:spPr bwMode="auto">
          <a:xfrm>
            <a:off x="894196" y="4648200"/>
            <a:ext cx="3677803" cy="17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1999" y="4742668"/>
            <a:ext cx="3677803" cy="1580397"/>
            <a:chOff x="4571999" y="4413515"/>
            <a:chExt cx="3677803" cy="1580397"/>
          </a:xfrm>
        </p:grpSpPr>
        <p:pic>
          <p:nvPicPr>
            <p:cNvPr id="11266" name="Picture 2" descr="Figure 3. A k28.5 data pattern and its frequency spectrum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03" b="16966"/>
            <a:stretch/>
          </p:blipFill>
          <p:spPr bwMode="auto">
            <a:xfrm>
              <a:off x="4571999" y="4413515"/>
              <a:ext cx="3677803" cy="1580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5562600" y="4953000"/>
              <a:ext cx="0" cy="83820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372100" y="4559528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f</a:t>
              </a:r>
              <a:r>
                <a:rPr lang="en-US" sz="2000" b="1" baseline="-25000" dirty="0" smtClean="0"/>
                <a:t>0</a:t>
              </a:r>
              <a:endParaRPr lang="en-US" sz="2000" b="1" baseline="-250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5423263" y="5486400"/>
            <a:ext cx="0" cy="786354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53000" y="5029200"/>
            <a:ext cx="65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3dB</a:t>
            </a:r>
            <a:endParaRPr lang="en-US" sz="2400" b="1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1295400" y="63246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Image courtesy of http</a:t>
            </a:r>
            <a:r>
              <a:rPr lang="en-US" sz="1400" b="1" dirty="0">
                <a:latin typeface="Arial"/>
                <a:cs typeface="Arial"/>
              </a:rPr>
              <a:t>://edn.com/design/test-and-measurement/4422710/The-basics-of-digital-signal-spectra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/>
          <a:stretch/>
        </p:blipFill>
        <p:spPr bwMode="auto">
          <a:xfrm>
            <a:off x="2628900" y="3581400"/>
            <a:ext cx="44561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/>
          <a:stretch/>
        </p:blipFill>
        <p:spPr bwMode="auto">
          <a:xfrm>
            <a:off x="2894012" y="4495800"/>
            <a:ext cx="39258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8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618238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Image courtesy of http</a:t>
            </a:r>
            <a:r>
              <a:rPr lang="en-US" sz="1400" b="1" dirty="0">
                <a:latin typeface="Arial"/>
                <a:cs typeface="Arial"/>
              </a:rPr>
              <a:t>://edn.com/design/test-and-measurement/4422710/The-basics-of-digital-signal-spectra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41497" y="2230934"/>
            <a:ext cx="2068946" cy="2269331"/>
            <a:chOff x="941497" y="2230934"/>
            <a:chExt cx="2068946" cy="2269331"/>
          </a:xfrm>
        </p:grpSpPr>
        <p:sp>
          <p:nvSpPr>
            <p:cNvPr id="9" name="TextBox 8"/>
            <p:cNvSpPr txBox="1"/>
            <p:nvPr/>
          </p:nvSpPr>
          <p:spPr>
            <a:xfrm>
              <a:off x="941497" y="2230934"/>
              <a:ext cx="1296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40 Gb/s</a:t>
              </a:r>
              <a:endParaRPr lang="en-US" sz="24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1497" y="3124200"/>
              <a:ext cx="17954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24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40 GHz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1497" y="4038600"/>
              <a:ext cx="20689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24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3dB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28 GHz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895600" y="494306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86046" y="2230934"/>
            <a:ext cx="2068946" cy="2269331"/>
            <a:chOff x="6686046" y="2230934"/>
            <a:chExt cx="2068946" cy="2269331"/>
          </a:xfrm>
        </p:grpSpPr>
        <p:sp>
          <p:nvSpPr>
            <p:cNvPr id="11" name="TextBox 10"/>
            <p:cNvSpPr txBox="1"/>
            <p:nvPr/>
          </p:nvSpPr>
          <p:spPr>
            <a:xfrm>
              <a:off x="6686046" y="2230934"/>
              <a:ext cx="14677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 Gb/s</a:t>
              </a:r>
              <a:endParaRPr lang="en-US" sz="24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6046" y="3124200"/>
              <a:ext cx="1966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24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100 GHz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86046" y="4038600"/>
              <a:ext cx="20689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24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3dB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70 GHz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5600" y="2819400"/>
            <a:ext cx="3677803" cy="1580397"/>
            <a:chOff x="4571999" y="4413515"/>
            <a:chExt cx="3677803" cy="1580397"/>
          </a:xfrm>
        </p:grpSpPr>
        <p:pic>
          <p:nvPicPr>
            <p:cNvPr id="18" name="Picture 2" descr="Figure 3. A k28.5 data pattern and its frequency spectrum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03" b="16966"/>
            <a:stretch/>
          </p:blipFill>
          <p:spPr bwMode="auto">
            <a:xfrm>
              <a:off x="4571999" y="4413515"/>
              <a:ext cx="3677803" cy="1580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5562600" y="4953000"/>
              <a:ext cx="0" cy="83820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372100" y="4559528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f</a:t>
              </a:r>
              <a:r>
                <a:rPr lang="en-US" sz="2000" b="1" baseline="-25000" dirty="0" smtClean="0"/>
                <a:t>0</a:t>
              </a:r>
              <a:endParaRPr lang="en-US" sz="2000" b="1" baseline="-25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40827" y="2521186"/>
            <a:ext cx="659674" cy="1672208"/>
            <a:chOff x="5093426" y="4118992"/>
            <a:chExt cx="659674" cy="1672208"/>
          </a:xfrm>
        </p:grpSpPr>
        <p:cxnSp>
          <p:nvCxnSpPr>
            <p:cNvPr id="27" name="Straight Connector 26"/>
            <p:cNvCxnSpPr>
              <a:endCxn id="28" idx="2"/>
            </p:cNvCxnSpPr>
            <p:nvPr/>
          </p:nvCxnSpPr>
          <p:spPr>
            <a:xfrm flipV="1">
              <a:off x="5423263" y="4580657"/>
              <a:ext cx="0" cy="1210543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093426" y="4118992"/>
              <a:ext cx="659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r>
                <a:rPr lang="en-US" sz="2400" b="1" baseline="-25000" dirty="0" smtClean="0"/>
                <a:t>3dB</a:t>
              </a:r>
              <a:endParaRPr lang="en-US" sz="24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13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Part 2: Representative </a:t>
            </a:r>
            <a:r>
              <a:rPr lang="en-US" dirty="0" smtClean="0">
                <a:effectLst/>
              </a:rPr>
              <a:t>TIA</a:t>
            </a:r>
            <a:endParaRPr lang="en-US" dirty="0">
              <a:effectLst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5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Representative 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commonly used circuit topologies:</a:t>
            </a:r>
          </a:p>
          <a:p>
            <a:pPr lvl="1"/>
            <a:r>
              <a:rPr lang="en-US" dirty="0" smtClean="0"/>
              <a:t>Common gate (CG) amplifier</a:t>
            </a:r>
          </a:p>
          <a:p>
            <a:pPr lvl="1"/>
            <a:r>
              <a:rPr lang="en-US" dirty="0" smtClean="0"/>
              <a:t>Shunt-feedback (S-FB) amplifier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5943" name="Picture 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276600"/>
            <a:ext cx="7351713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58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/>
          <a:stretch/>
        </p:blipFill>
        <p:spPr bwMode="auto">
          <a:xfrm>
            <a:off x="2670901" y="1754774"/>
            <a:ext cx="4558574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CG: Gain and Bandwidth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function: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Pole frequency associated with C</a:t>
            </a:r>
            <a:r>
              <a:rPr lang="en-US" baseline="-25000" dirty="0" smtClean="0"/>
              <a:t>PD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Increase g</a:t>
            </a:r>
            <a:r>
              <a:rPr lang="en-US" baseline="-25000" dirty="0" smtClean="0">
                <a:sym typeface="Wingdings" pitchFamily="2" charset="2"/>
              </a:rPr>
              <a:t>m1</a:t>
            </a:r>
            <a:r>
              <a:rPr lang="en-US" dirty="0" smtClean="0">
                <a:sym typeface="Wingdings" pitchFamily="2" charset="2"/>
              </a:rPr>
              <a:t> for </a:t>
            </a:r>
            <a:r>
              <a:rPr lang="en-US" dirty="0" smtClean="0"/>
              <a:t>larger bandwidth.</a:t>
            </a:r>
          </a:p>
          <a:p>
            <a:pPr lvl="1"/>
            <a:r>
              <a:rPr lang="en-US" dirty="0" smtClean="0"/>
              <a:t>Increase width of M</a:t>
            </a:r>
            <a:r>
              <a:rPr lang="en-US" baseline="-25000" dirty="0" smtClean="0"/>
              <a:t>1 </a:t>
            </a:r>
            <a:r>
              <a:rPr lang="en-US" dirty="0" smtClean="0">
                <a:sym typeface="Wingdings" pitchFamily="2" charset="2"/>
              </a:rPr>
              <a:t> larger </a:t>
            </a:r>
            <a:r>
              <a:rPr lang="en-US" dirty="0" err="1" smtClean="0">
                <a:sym typeface="Wingdings" pitchFamily="2" charset="2"/>
              </a:rPr>
              <a:t>C</a:t>
            </a:r>
            <a:r>
              <a:rPr lang="en-US" baseline="-25000" dirty="0" err="1" smtClean="0">
                <a:sym typeface="Wingdings" pitchFamily="2" charset="2"/>
              </a:rPr>
              <a:t>gs</a:t>
            </a:r>
            <a:endParaRPr lang="en-US" baseline="-25000" dirty="0" smtClean="0"/>
          </a:p>
          <a:p>
            <a:pPr lvl="1"/>
            <a:r>
              <a:rPr lang="en-US" dirty="0" smtClean="0"/>
              <a:t>Increase bias current </a:t>
            </a:r>
            <a:r>
              <a:rPr lang="en-US" dirty="0" smtClean="0">
                <a:sym typeface="Wingdings" pitchFamily="2" charset="2"/>
              </a:rPr>
              <a:t> R</a:t>
            </a:r>
            <a:r>
              <a:rPr lang="en-US" baseline="-25000" dirty="0" smtClean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 voltage drop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78318" y="1400459"/>
            <a:ext cx="3785755" cy="1213649"/>
            <a:chOff x="3913844" y="1558275"/>
            <a:chExt cx="3785755" cy="1213649"/>
          </a:xfrm>
        </p:grpSpPr>
        <p:cxnSp>
          <p:nvCxnSpPr>
            <p:cNvPr id="7" name="Straight Arrow Connector 6"/>
            <p:cNvCxnSpPr>
              <a:endCxn id="4098" idx="3"/>
            </p:cNvCxnSpPr>
            <p:nvPr/>
          </p:nvCxnSpPr>
          <p:spPr>
            <a:xfrm flipV="1">
              <a:off x="5334000" y="2177703"/>
              <a:ext cx="931001" cy="26511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714853" y="2310259"/>
              <a:ext cx="340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37359" y="1558275"/>
              <a:ext cx="25622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Low </a:t>
              </a:r>
              <a:r>
                <a:rPr lang="en-US" sz="2400" b="1" dirty="0" err="1" smtClean="0">
                  <a:solidFill>
                    <a:srgbClr val="0000FF"/>
                  </a:solidFill>
                </a:rPr>
                <a:t>freq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 gain = R</a:t>
              </a:r>
              <a:r>
                <a:rPr lang="en-US" sz="2400" b="1" baseline="-25000" dirty="0" smtClean="0">
                  <a:solidFill>
                    <a:srgbClr val="0000FF"/>
                  </a:solidFill>
                </a:rPr>
                <a:t>D</a:t>
              </a:r>
              <a:endParaRPr lang="en-US" sz="2400" b="1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3913844" y="2176701"/>
              <a:ext cx="931001" cy="26511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294697" y="2309257"/>
              <a:ext cx="340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160" name="Picture 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886200"/>
            <a:ext cx="34861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6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CG: Noise at Vout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Noise from R</a:t>
            </a:r>
            <a:r>
              <a:rPr lang="en-US" baseline="-25000" dirty="0" smtClean="0"/>
              <a:t>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Noise from M</a:t>
            </a:r>
            <a:r>
              <a:rPr lang="en-US" baseline="-25000" dirty="0" smtClean="0"/>
              <a:t>1</a:t>
            </a:r>
            <a:r>
              <a:rPr lang="en-US" dirty="0" smtClean="0"/>
              <a:t> and M</a:t>
            </a:r>
            <a:r>
              <a:rPr lang="en-US" baseline="-25000" dirty="0" smtClean="0"/>
              <a:t>2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 due to superposition of current sources 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to compare noise with other TIA? </a:t>
            </a:r>
          </a:p>
          <a:p>
            <a:r>
              <a:rPr lang="en-US" dirty="0" smtClean="0"/>
              <a:t>Larger gain </a:t>
            </a:r>
            <a:r>
              <a:rPr lang="en-US" dirty="0" smtClean="0">
                <a:sym typeface="Wingdings" pitchFamily="2" charset="2"/>
              </a:rPr>
              <a:t> larger output noise, but not worse signal-to-noise ratio.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176" name="Picture 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9622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1"/>
          <a:stretch/>
        </p:blipFill>
        <p:spPr bwMode="auto">
          <a:xfrm>
            <a:off x="2362200" y="1905000"/>
            <a:ext cx="1778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/>
          <a:stretch/>
        </p:blipFill>
        <p:spPr bwMode="auto">
          <a:xfrm>
            <a:off x="2362200" y="3048000"/>
            <a:ext cx="17414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52863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0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Input Referred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by the equivalent input noise current (input referred noise).</a:t>
            </a:r>
          </a:p>
          <a:p>
            <a:r>
              <a:rPr lang="en-US" dirty="0" smtClean="0"/>
              <a:t>Calculation procedure:</a:t>
            </a:r>
          </a:p>
          <a:p>
            <a:pPr lvl="1"/>
            <a:r>
              <a:rPr lang="en-US" dirty="0" smtClean="0"/>
              <a:t>Output noise due to resistor R</a:t>
            </a:r>
            <a:r>
              <a:rPr lang="en-US" baseline="-25000" dirty="0" smtClean="0"/>
              <a:t>D</a:t>
            </a:r>
          </a:p>
          <a:p>
            <a:pPr marL="5715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Transfer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Input referred noise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Enables fair comparisons between designs.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7937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4574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20907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24320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35115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0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CG: Input Referred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 noise in </a:t>
            </a:r>
            <a:r>
              <a:rPr lang="en-US" dirty="0" smtClean="0">
                <a:solidFill>
                  <a:srgbClr val="0000FF"/>
                </a:solidFill>
              </a:rPr>
              <a:t>current density</a:t>
            </a:r>
            <a:r>
              <a:rPr lang="en-US" dirty="0" smtClean="0"/>
              <a:t>: mean square current per hertz.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Observe from equation above, noise of R</a:t>
            </a:r>
            <a:r>
              <a:rPr lang="en-US" baseline="-25000" dirty="0" smtClean="0"/>
              <a:t>D</a:t>
            </a:r>
            <a:r>
              <a:rPr lang="en-US" dirty="0" smtClean="0"/>
              <a:t> and M</a:t>
            </a:r>
            <a:r>
              <a:rPr lang="en-US" baseline="-25000" dirty="0" smtClean="0"/>
              <a:t>2</a:t>
            </a:r>
            <a:r>
              <a:rPr lang="en-US" dirty="0" smtClean="0"/>
              <a:t> is directly referred to the input.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359" name="Picture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31242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267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7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26400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S-FB: Gain and Bandwidth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Shunt feedback (S-FB) amplifier is composed of a voltage amplifier with gain –A and RF as feedback.</a:t>
            </a:r>
          </a:p>
          <a:p>
            <a:r>
              <a:rPr lang="en-US" dirty="0" err="1" smtClean="0"/>
              <a:t>Transimpedance</a:t>
            </a:r>
            <a:r>
              <a:rPr lang="en-US" dirty="0" smtClean="0"/>
              <a:t> gain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Pole frequency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30801" y="3348313"/>
            <a:ext cx="955891" cy="661208"/>
            <a:chOff x="5486400" y="2286000"/>
            <a:chExt cx="955891" cy="661208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486400" y="2286000"/>
              <a:ext cx="762000" cy="4572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102133" y="248554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0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8600" y="2621206"/>
            <a:ext cx="4289420" cy="1265354"/>
            <a:chOff x="3591357" y="1409617"/>
            <a:chExt cx="4289420" cy="1265354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3591357" y="1912611"/>
              <a:ext cx="732881" cy="43788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807075" y="22133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1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50515" y="1409617"/>
              <a:ext cx="3530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A&gt;&gt;1, Low </a:t>
              </a:r>
              <a:r>
                <a:rPr lang="en-US" sz="2000" b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freq</a:t>
              </a:r>
              <a:r>
                <a:rPr lang="en-US" sz="20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gain = R</a:t>
              </a:r>
              <a:r>
                <a:rPr lang="en-US" sz="2000" b="1" baseline="-25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276" name="Picture 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0" y="4191000"/>
            <a:ext cx="3376613" cy="235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16700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64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S-FB: Input Referred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Noise of amplifier A is modeled as voltage</a:t>
            </a:r>
          </a:p>
          <a:p>
            <a:r>
              <a:rPr lang="en-US" dirty="0" smtClean="0"/>
              <a:t>Input </a:t>
            </a:r>
            <a:r>
              <a:rPr lang="en-US" dirty="0"/>
              <a:t>referred </a:t>
            </a:r>
            <a:r>
              <a:rPr lang="en-US" dirty="0" smtClean="0"/>
              <a:t>noise: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8961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3733800"/>
            <a:ext cx="33051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89050"/>
            <a:ext cx="622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4877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52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7127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Role of </a:t>
            </a:r>
            <a:r>
              <a:rPr lang="en-US" dirty="0" err="1" smtClean="0"/>
              <a:t>Transimpedance</a:t>
            </a:r>
            <a:r>
              <a:rPr lang="en-US" dirty="0" smtClean="0"/>
              <a:t> Amplifier (TIA) </a:t>
            </a:r>
          </a:p>
          <a:p>
            <a:r>
              <a:rPr lang="en-US" dirty="0" smtClean="0"/>
              <a:t>TIA Circuit Topologies</a:t>
            </a:r>
          </a:p>
          <a:p>
            <a:r>
              <a:rPr lang="en-US" dirty="0" smtClean="0"/>
              <a:t>Recent Literature</a:t>
            </a:r>
          </a:p>
          <a:p>
            <a:r>
              <a:rPr lang="en-US" dirty="0" smtClean="0"/>
              <a:t>Proposed Design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Comparison: Noise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Comparing low frequency noise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The noises from R</a:t>
            </a:r>
            <a:r>
              <a:rPr lang="en-US" baseline="-25000" dirty="0" smtClean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 and R</a:t>
            </a:r>
            <a:r>
              <a:rPr lang="en-US" baseline="-25000" dirty="0" smtClean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 are identical.</a:t>
            </a:r>
          </a:p>
          <a:p>
            <a:pPr lvl="1"/>
            <a:r>
              <a:rPr lang="en-US" dirty="0" smtClean="0"/>
              <a:t>The noise from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n,A</a:t>
            </a:r>
            <a:r>
              <a:rPr lang="en-US" dirty="0" smtClean="0"/>
              <a:t> can be smaller than the noise from M</a:t>
            </a:r>
            <a:r>
              <a:rPr lang="en-US" baseline="-25000" dirty="0" smtClean="0"/>
              <a:t>2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478" name="Picture 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6096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25971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7"/>
            <a:ext cx="17986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3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7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743200"/>
            <a:ext cx="63246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Comparison: Bandwidth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CG’s dominant pole is associated with 1/g</a:t>
            </a:r>
            <a:r>
              <a:rPr lang="en-US" baseline="-25000" dirty="0" smtClean="0"/>
              <a:t>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S-FB’s pole is associated with R</a:t>
            </a:r>
            <a:r>
              <a:rPr lang="en-US" baseline="-25000" dirty="0" smtClean="0"/>
              <a:t>F</a:t>
            </a:r>
            <a:r>
              <a:rPr lang="en-US" dirty="0" smtClean="0"/>
              <a:t>/A, which can be larger than 1/g</a:t>
            </a:r>
            <a:r>
              <a:rPr lang="en-US" baseline="-25000" dirty="0" smtClean="0"/>
              <a:t>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44" y="5105400"/>
            <a:ext cx="14446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05400"/>
            <a:ext cx="16764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0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Possibility for 40 Gb/s?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numerical examples for the two topologies.</a:t>
            </a:r>
          </a:p>
          <a:p>
            <a:r>
              <a:rPr lang="en-US" dirty="0" smtClean="0"/>
              <a:t>Z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US" dirty="0"/>
              <a:t>= R</a:t>
            </a:r>
            <a:r>
              <a:rPr lang="en-US" baseline="-25000" dirty="0"/>
              <a:t>D </a:t>
            </a:r>
            <a:r>
              <a:rPr lang="en-US" dirty="0"/>
              <a:t>= R</a:t>
            </a:r>
            <a:r>
              <a:rPr lang="en-US" baseline="-25000" dirty="0"/>
              <a:t>F</a:t>
            </a:r>
            <a:r>
              <a:rPr lang="en-US" dirty="0"/>
              <a:t> = 200 = 46dB</a:t>
            </a:r>
          </a:p>
          <a:p>
            <a:r>
              <a:rPr lang="en-US" dirty="0" smtClean="0"/>
              <a:t>Input pole frequency = 15.9GHz. </a:t>
            </a:r>
          </a:p>
          <a:p>
            <a:r>
              <a:rPr lang="en-US" dirty="0" smtClean="0"/>
              <a:t>How to achieve 40Gb/s?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3879850"/>
            <a:ext cx="3810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ebdings" panose="05030102010509060703" pitchFamily="18" charset="2"/>
              <a:buChar char="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anose="05000000000000000000" pitchFamily="2" charset="2"/>
              <a:buChar char="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2916" name="Picture 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63246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64150"/>
            <a:ext cx="21336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57800"/>
            <a:ext cx="221297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91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Filling the Gap</a:t>
            </a:r>
            <a:endParaRPr lang="en-US" dirty="0"/>
          </a:p>
        </p:txBody>
      </p:sp>
      <p:pic>
        <p:nvPicPr>
          <p:cNvPr id="45062" name="Picture 6" descr="http://cdni.wired.co.uk/620x413/g_j/jum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1650" y="1843087"/>
            <a:ext cx="5905500" cy="39338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8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Part </a:t>
            </a:r>
            <a:r>
              <a:rPr lang="en-US" dirty="0" smtClean="0">
                <a:effectLst/>
              </a:rPr>
              <a:t>3: Recent Literature</a:t>
            </a:r>
            <a:br>
              <a:rPr lang="en-US" dirty="0" smtClean="0">
                <a:effectLst/>
              </a:rPr>
            </a:br>
            <a:r>
              <a:rPr lang="en-US" sz="2700" dirty="0" smtClean="0">
                <a:effectLst/>
              </a:rPr>
              <a:t>(Bandwidth Enhancement Techniques)</a:t>
            </a:r>
            <a:endParaRPr lang="en-US" dirty="0">
              <a:effectLst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5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of Bandwidth 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 </a:t>
            </a:r>
            <a:r>
              <a:rPr lang="en-US" dirty="0" err="1" smtClean="0"/>
              <a:t>interstage</a:t>
            </a:r>
            <a:r>
              <a:rPr lang="en-US" dirty="0" smtClean="0"/>
              <a:t> inductor</a:t>
            </a:r>
          </a:p>
          <a:p>
            <a:r>
              <a:rPr lang="en-US" dirty="0" smtClean="0"/>
              <a:t>π-type inductor network</a:t>
            </a:r>
          </a:p>
          <a:p>
            <a:r>
              <a:rPr lang="en-US" dirty="0" smtClean="0"/>
              <a:t>Triple resonance network</a:t>
            </a:r>
          </a:p>
          <a:p>
            <a:r>
              <a:rPr lang="en-US" dirty="0" err="1" smtClean="0"/>
              <a:t>g</a:t>
            </a:r>
            <a:r>
              <a:rPr lang="en-US" baseline="-25000" dirty="0" err="1" smtClean="0"/>
              <a:t>m</a:t>
            </a:r>
            <a:r>
              <a:rPr lang="en-US" dirty="0" smtClean="0"/>
              <a:t>-boosting topology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410200" y="1371600"/>
            <a:ext cx="152400" cy="121920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410200" y="2743200"/>
            <a:ext cx="152400" cy="406037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5000" y="1676400"/>
            <a:ext cx="139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Inductors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667000"/>
            <a:ext cx="2259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Circuit Topology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8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95"/>
          <a:stretch/>
        </p:blipFill>
        <p:spPr bwMode="auto">
          <a:xfrm>
            <a:off x="5571539" y="2819400"/>
            <a:ext cx="3476625" cy="35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Series Inductor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function: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Parameters: 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57861" y="5827693"/>
            <a:ext cx="48857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J</a:t>
            </a:r>
            <a:r>
              <a:rPr lang="en-US" sz="1400" b="1" dirty="0">
                <a:latin typeface="Arial"/>
                <a:cs typeface="Arial"/>
              </a:rPr>
              <a:t>. Kim and J. F. </a:t>
            </a:r>
            <a:r>
              <a:rPr lang="en-US" sz="1400" b="1" dirty="0" err="1">
                <a:latin typeface="Arial"/>
                <a:cs typeface="Arial"/>
              </a:rPr>
              <a:t>Buckwalter</a:t>
            </a:r>
            <a:r>
              <a:rPr lang="en-US" sz="1400" b="1" dirty="0">
                <a:latin typeface="Arial"/>
                <a:cs typeface="Arial"/>
              </a:rPr>
              <a:t>, “Bandwidth Enhancement With Low Group-Delay Variation for a 40-Gb/s </a:t>
            </a:r>
            <a:r>
              <a:rPr lang="en-US" sz="1400" b="1" dirty="0" err="1">
                <a:latin typeface="Arial"/>
                <a:cs typeface="Arial"/>
              </a:rPr>
              <a:t>Transimpedance</a:t>
            </a:r>
            <a:r>
              <a:rPr lang="en-US" sz="1400" b="1" dirty="0">
                <a:latin typeface="Arial"/>
                <a:cs typeface="Arial"/>
              </a:rPr>
              <a:t> Amplifier,” </a:t>
            </a:r>
            <a:r>
              <a:rPr lang="en-US" sz="1400" b="1" i="1" dirty="0">
                <a:latin typeface="Arial"/>
                <a:cs typeface="Arial"/>
              </a:rPr>
              <a:t>IEEE Trans. Circuits Syst. I </a:t>
            </a:r>
            <a:r>
              <a:rPr lang="en-US" sz="1400" b="1" i="1" dirty="0" err="1">
                <a:latin typeface="Arial"/>
                <a:cs typeface="Arial"/>
              </a:rPr>
              <a:t>Regul</a:t>
            </a:r>
            <a:r>
              <a:rPr lang="en-US" sz="1400" b="1" i="1" dirty="0">
                <a:latin typeface="Arial"/>
                <a:cs typeface="Arial"/>
              </a:rPr>
              <a:t>. Pap.</a:t>
            </a:r>
            <a:r>
              <a:rPr lang="en-US" sz="1400" b="1" dirty="0">
                <a:latin typeface="Arial"/>
                <a:cs typeface="Arial"/>
              </a:rPr>
              <a:t>, vol. 57, no. 8, pp. 1964–1972, 2010.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7056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23626"/>
            <a:ext cx="22431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" y="3433763"/>
            <a:ext cx="295751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22367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67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3721779" cy="311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78" y="2567669"/>
            <a:ext cx="3770033" cy="30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57800" y="2796269"/>
            <a:ext cx="1197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Group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</a:rPr>
              <a:t>Delay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2796268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Gain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467600" y="3483184"/>
            <a:ext cx="0" cy="456085"/>
          </a:xfrm>
          <a:prstGeom prst="line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96200" y="3786869"/>
            <a:ext cx="0" cy="309636"/>
          </a:xfrm>
          <a:prstGeom prst="line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153400" y="3365656"/>
            <a:ext cx="846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GDV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52800" y="4244069"/>
            <a:ext cx="457200" cy="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27003" y="4255996"/>
            <a:ext cx="706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BW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Series Inductor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Optimal m value</a:t>
            </a:r>
            <a:r>
              <a:rPr lang="en-US" dirty="0" smtClean="0"/>
              <a:t>, which translates to L value, provides adequate BW enhancement and minimal GDV.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71189" y="6019800"/>
            <a:ext cx="7263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J</a:t>
            </a:r>
            <a:r>
              <a:rPr lang="en-US" sz="1400" b="1" dirty="0">
                <a:latin typeface="Arial"/>
                <a:cs typeface="Arial"/>
              </a:rPr>
              <a:t>. Kim and J. F. </a:t>
            </a:r>
            <a:r>
              <a:rPr lang="en-US" sz="1400" b="1" dirty="0" err="1">
                <a:latin typeface="Arial"/>
                <a:cs typeface="Arial"/>
              </a:rPr>
              <a:t>Buckwalter</a:t>
            </a:r>
            <a:r>
              <a:rPr lang="en-US" sz="1400" b="1" dirty="0">
                <a:latin typeface="Arial"/>
                <a:cs typeface="Arial"/>
              </a:rPr>
              <a:t>, “Bandwidth Enhancement With Low Group-Delay Variation for a 40-Gb/s </a:t>
            </a:r>
            <a:r>
              <a:rPr lang="en-US" sz="1400" b="1" dirty="0" err="1">
                <a:latin typeface="Arial"/>
                <a:cs typeface="Arial"/>
              </a:rPr>
              <a:t>Transimpedance</a:t>
            </a:r>
            <a:r>
              <a:rPr lang="en-US" sz="1400" b="1" dirty="0">
                <a:latin typeface="Arial"/>
                <a:cs typeface="Arial"/>
              </a:rPr>
              <a:t> Amplifier,” </a:t>
            </a:r>
            <a:r>
              <a:rPr lang="en-US" sz="1400" b="1" i="1" dirty="0">
                <a:latin typeface="Arial"/>
                <a:cs typeface="Arial"/>
              </a:rPr>
              <a:t>IEEE Trans. Circuits Syst. I </a:t>
            </a:r>
            <a:r>
              <a:rPr lang="en-US" sz="1400" b="1" i="1" dirty="0" err="1">
                <a:latin typeface="Arial"/>
                <a:cs typeface="Arial"/>
              </a:rPr>
              <a:t>Regul</a:t>
            </a:r>
            <a:r>
              <a:rPr lang="en-US" sz="1400" b="1" i="1" dirty="0">
                <a:latin typeface="Arial"/>
                <a:cs typeface="Arial"/>
              </a:rPr>
              <a:t>. Pap.</a:t>
            </a:r>
            <a:r>
              <a:rPr lang="en-US" sz="1400" b="1" dirty="0">
                <a:latin typeface="Arial"/>
                <a:cs typeface="Arial"/>
              </a:rPr>
              <a:t>, vol. 57, no. 8, pp. 1964–1972, 2010.</a:t>
            </a:r>
          </a:p>
        </p:txBody>
      </p:sp>
    </p:spTree>
    <p:extLst>
      <p:ext uri="{BB962C8B-B14F-4D97-AF65-F5344CB8AC3E}">
        <p14:creationId xmlns:p14="http://schemas.microsoft.com/office/powerpoint/2010/main" val="329380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237903" cy="313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Series Inductor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work (2010) is a S-FB amplifier followed by 2 stages of post-amplifiers in 0.13 µm CMOS.</a:t>
            </a:r>
          </a:p>
          <a:p>
            <a:r>
              <a:rPr lang="en-US" dirty="0" smtClean="0"/>
              <a:t>Bandwidth is extended from </a:t>
            </a:r>
            <a:r>
              <a:rPr lang="en-US" dirty="0" smtClean="0">
                <a:solidFill>
                  <a:srgbClr val="0000FF"/>
                </a:solidFill>
              </a:rPr>
              <a:t>5GHz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00FF"/>
                </a:solidFill>
              </a:rPr>
              <a:t>30GHz.</a:t>
            </a:r>
          </a:p>
          <a:p>
            <a:r>
              <a:rPr lang="en-US" dirty="0" smtClean="0"/>
              <a:t>GDV is kept within 12ps.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45052" y="6043136"/>
            <a:ext cx="62225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J</a:t>
            </a:r>
            <a:r>
              <a:rPr lang="en-US" sz="1400" b="1" dirty="0">
                <a:latin typeface="Arial"/>
                <a:cs typeface="Arial"/>
              </a:rPr>
              <a:t>. Kim and J. F. </a:t>
            </a:r>
            <a:r>
              <a:rPr lang="en-US" sz="1400" b="1" dirty="0" err="1">
                <a:latin typeface="Arial"/>
                <a:cs typeface="Arial"/>
              </a:rPr>
              <a:t>Buckwalter</a:t>
            </a:r>
            <a:r>
              <a:rPr lang="en-US" sz="1400" b="1" dirty="0">
                <a:latin typeface="Arial"/>
                <a:cs typeface="Arial"/>
              </a:rPr>
              <a:t>, “Bandwidth Enhancement With Low Group-Delay Variation for a 40-Gb/s </a:t>
            </a:r>
            <a:r>
              <a:rPr lang="en-US" sz="1400" b="1" dirty="0" err="1">
                <a:latin typeface="Arial"/>
                <a:cs typeface="Arial"/>
              </a:rPr>
              <a:t>Transimpedance</a:t>
            </a:r>
            <a:r>
              <a:rPr lang="en-US" sz="1400" b="1" dirty="0">
                <a:latin typeface="Arial"/>
                <a:cs typeface="Arial"/>
              </a:rPr>
              <a:t> Amplifier,” </a:t>
            </a:r>
            <a:r>
              <a:rPr lang="en-US" sz="1400" b="1" i="1" dirty="0">
                <a:latin typeface="Arial"/>
                <a:cs typeface="Arial"/>
              </a:rPr>
              <a:t>IEEE Trans. Circuits Syst. I </a:t>
            </a:r>
            <a:r>
              <a:rPr lang="en-US" sz="1400" b="1" i="1" dirty="0" err="1">
                <a:latin typeface="Arial"/>
                <a:cs typeface="Arial"/>
              </a:rPr>
              <a:t>Regul</a:t>
            </a:r>
            <a:r>
              <a:rPr lang="en-US" sz="1400" b="1" i="1" dirty="0">
                <a:latin typeface="Arial"/>
                <a:cs typeface="Arial"/>
              </a:rPr>
              <a:t>. Pap.</a:t>
            </a:r>
            <a:r>
              <a:rPr lang="en-US" sz="1400" b="1" dirty="0">
                <a:latin typeface="Arial"/>
                <a:cs typeface="Arial"/>
              </a:rPr>
              <a:t>, vol. 57, no. 8, pp. 1964–1972, 2010.</a:t>
            </a:r>
          </a:p>
        </p:txBody>
      </p:sp>
    </p:spTree>
    <p:extLst>
      <p:ext uri="{BB962C8B-B14F-4D97-AF65-F5344CB8AC3E}">
        <p14:creationId xmlns:p14="http://schemas.microsoft.com/office/powerpoint/2010/main" val="312400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Series Inductor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work (2012) is a push-pull S-FB amplifier followed by one stage of post-amplifier fabricated in 45 nm SOI CMOS.</a:t>
            </a:r>
          </a:p>
          <a:p>
            <a:r>
              <a:rPr lang="en-US" dirty="0" smtClean="0"/>
              <a:t>Bandwidth is extended from </a:t>
            </a:r>
            <a:r>
              <a:rPr lang="en-US" dirty="0" smtClean="0">
                <a:solidFill>
                  <a:srgbClr val="0000FF"/>
                </a:solidFill>
              </a:rPr>
              <a:t>25 GHz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0000FF"/>
                </a:solidFill>
              </a:rPr>
              <a:t>33 GHz</a:t>
            </a:r>
            <a:r>
              <a:rPr lang="en-US" dirty="0" smtClean="0"/>
              <a:t>.</a:t>
            </a:r>
          </a:p>
          <a:p>
            <a:r>
              <a:rPr lang="en-US" dirty="0" smtClean="0"/>
              <a:t>GDV is kept within 6ps.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3052532" cy="195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57" y="2971800"/>
            <a:ext cx="4089067" cy="324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62484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J</a:t>
            </a:r>
            <a:r>
              <a:rPr lang="en-US" sz="1400" b="1" dirty="0">
                <a:latin typeface="Arial"/>
                <a:cs typeface="Arial"/>
              </a:rPr>
              <a:t>. Kim and J. F. </a:t>
            </a:r>
            <a:r>
              <a:rPr lang="en-US" sz="1400" b="1" dirty="0" err="1">
                <a:latin typeface="Arial"/>
                <a:cs typeface="Arial"/>
              </a:rPr>
              <a:t>Buckwalter</a:t>
            </a:r>
            <a:r>
              <a:rPr lang="en-US" sz="1400" b="1" dirty="0">
                <a:latin typeface="Arial"/>
                <a:cs typeface="Arial"/>
              </a:rPr>
              <a:t>, “A 40-Gb/s Optical Transceiver Front-End in 45 nm SOI CMOS,” </a:t>
            </a:r>
            <a:r>
              <a:rPr lang="en-US" sz="1400" b="1" i="1" dirty="0">
                <a:latin typeface="Arial"/>
                <a:cs typeface="Arial"/>
              </a:rPr>
              <a:t>IEEE J. Solid State Circuits</a:t>
            </a:r>
            <a:r>
              <a:rPr lang="en-US" sz="1400" b="1" dirty="0">
                <a:latin typeface="Arial"/>
                <a:cs typeface="Arial"/>
              </a:rPr>
              <a:t>, vol. 47, no. 3, pp. 615–626, 2012.</a:t>
            </a:r>
          </a:p>
        </p:txBody>
      </p:sp>
    </p:spTree>
    <p:extLst>
      <p:ext uri="{BB962C8B-B14F-4D97-AF65-F5344CB8AC3E}">
        <p14:creationId xmlns:p14="http://schemas.microsoft.com/office/powerpoint/2010/main" val="254450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IEEE 802.3 supports 40 Gb/s and 100 Gb/s. </a:t>
            </a:r>
          </a:p>
          <a:p>
            <a:pPr lvl="1"/>
            <a:r>
              <a:rPr lang="en-US" dirty="0" smtClean="0"/>
              <a:t>Achieved with multiple channels such as 4 x 10 Gb/s.</a:t>
            </a:r>
          </a:p>
          <a:p>
            <a:r>
              <a:rPr lang="en-US" dirty="0" smtClean="0"/>
              <a:t>Multiple channels pose drawbacks including:</a:t>
            </a:r>
          </a:p>
          <a:p>
            <a:pPr lvl="1"/>
            <a:r>
              <a:rPr lang="en-US" dirty="0" smtClean="0"/>
              <a:t>Inter-channel crosstalk.</a:t>
            </a:r>
          </a:p>
          <a:p>
            <a:pPr lvl="1"/>
            <a:r>
              <a:rPr lang="en-US" dirty="0" smtClean="0"/>
              <a:t>Large size.</a:t>
            </a:r>
          </a:p>
          <a:p>
            <a:pPr lvl="1"/>
            <a:r>
              <a:rPr lang="en-US" dirty="0" smtClean="0"/>
              <a:t>Possible of larger power consumption</a:t>
            </a:r>
          </a:p>
          <a:p>
            <a:r>
              <a:rPr lang="en-US" dirty="0" smtClean="0"/>
              <a:t>Mitigate drawbacks by reducing the number of channels.</a:t>
            </a:r>
          </a:p>
          <a:p>
            <a:r>
              <a:rPr lang="en-US" dirty="0" smtClean="0"/>
              <a:t>Much more with </a:t>
            </a:r>
            <a:r>
              <a:rPr lang="en-US" dirty="0" smtClean="0">
                <a:solidFill>
                  <a:srgbClr val="0000FF"/>
                </a:solidFill>
              </a:rPr>
              <a:t>CMOS</a:t>
            </a:r>
            <a:r>
              <a:rPr lang="en-US" dirty="0" smtClean="0"/>
              <a:t> technology: lower power comparing to other techs, and enables integration.</a:t>
            </a:r>
          </a:p>
          <a:p>
            <a:r>
              <a:rPr lang="en-US" dirty="0" smtClean="0"/>
              <a:t>Toward future standard of 400 Gb/s, is it possible to get </a:t>
            </a:r>
            <a:r>
              <a:rPr lang="en-US" dirty="0" smtClean="0">
                <a:solidFill>
                  <a:srgbClr val="0000FF"/>
                </a:solidFill>
              </a:rPr>
              <a:t>1 x 100 Gb/s</a:t>
            </a:r>
            <a:r>
              <a:rPr lang="en-US" dirty="0" smtClean="0"/>
              <a:t> in CMOS?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4600469" cy="267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</a:t>
            </a:r>
            <a:r>
              <a:rPr lang="en-US" smtClean="0"/>
              <a:t>-type Inductor Peaking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l-GR" dirty="0" smtClean="0"/>
              <a:t>π</a:t>
            </a:r>
            <a:r>
              <a:rPr lang="en-US" dirty="0" smtClean="0"/>
              <a:t>-type inductor peaking utilizes three </a:t>
            </a:r>
            <a:r>
              <a:rPr lang="en-US" dirty="0" err="1" smtClean="0"/>
              <a:t>interstage</a:t>
            </a:r>
            <a:r>
              <a:rPr lang="en-US" dirty="0" smtClean="0"/>
              <a:t> inductors for bandwidth enhancement purposes.</a:t>
            </a:r>
          </a:p>
          <a:p>
            <a:r>
              <a:rPr lang="en-US" dirty="0" smtClean="0"/>
              <a:t>The small signal equivalent circuit shows that:</a:t>
            </a:r>
          </a:p>
          <a:p>
            <a:pPr lvl="1"/>
            <a:r>
              <a:rPr lang="en-US" dirty="0" smtClean="0"/>
              <a:t>C</a:t>
            </a:r>
            <a:r>
              <a:rPr lang="en-US" baseline="-25000" dirty="0" smtClean="0"/>
              <a:t>d</a:t>
            </a:r>
            <a:r>
              <a:rPr lang="en-US" dirty="0" smtClean="0"/>
              <a:t> is the drain capacitance of 1st stage.</a:t>
            </a:r>
          </a:p>
          <a:p>
            <a:pPr lvl="1"/>
            <a:r>
              <a:rPr lang="en-US" dirty="0" smtClean="0"/>
              <a:t>C</a:t>
            </a:r>
            <a:r>
              <a:rPr lang="en-US" baseline="-25000" dirty="0" smtClean="0"/>
              <a:t>g</a:t>
            </a:r>
            <a:r>
              <a:rPr lang="en-US" dirty="0" smtClean="0"/>
              <a:t> is the gate capacitance (of next stage).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6119336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J</a:t>
            </a:r>
            <a:r>
              <a:rPr lang="en-US" sz="1400" b="1" dirty="0">
                <a:latin typeface="Arial"/>
                <a:cs typeface="Arial"/>
              </a:rPr>
              <a:t>.-D. Jin and S. S. H. Hsu, “A 40-Gb/s </a:t>
            </a:r>
            <a:r>
              <a:rPr lang="en-US" sz="1400" b="1" dirty="0" err="1">
                <a:latin typeface="Arial"/>
                <a:cs typeface="Arial"/>
              </a:rPr>
              <a:t>Transimpedance</a:t>
            </a:r>
            <a:r>
              <a:rPr lang="en-US" sz="1400" b="1" dirty="0">
                <a:latin typeface="Arial"/>
                <a:cs typeface="Arial"/>
              </a:rPr>
              <a:t> Amplifier in 0.18-um CMOS Technology,” </a:t>
            </a:r>
            <a:r>
              <a:rPr lang="en-US" sz="1400" b="1" i="1" dirty="0">
                <a:latin typeface="Arial"/>
                <a:cs typeface="Arial"/>
              </a:rPr>
              <a:t>IEEE J. Solid State Circuits</a:t>
            </a:r>
            <a:r>
              <a:rPr lang="en-US" sz="1400" b="1" dirty="0">
                <a:latin typeface="Arial"/>
                <a:cs typeface="Arial"/>
              </a:rPr>
              <a:t>, vol. 43, no. 6, pp. 1449–1457, 2008.</a:t>
            </a:r>
          </a:p>
        </p:txBody>
      </p:sp>
    </p:spTree>
    <p:extLst>
      <p:ext uri="{BB962C8B-B14F-4D97-AF65-F5344CB8AC3E}">
        <p14:creationId xmlns:p14="http://schemas.microsoft.com/office/powerpoint/2010/main" val="354219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</a:t>
            </a:r>
            <a:r>
              <a:rPr lang="en-US" smtClean="0"/>
              <a:t>-type Inductor Peaking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 enhancement of more than </a:t>
            </a:r>
            <a:r>
              <a:rPr lang="en-US" dirty="0" smtClean="0">
                <a:solidFill>
                  <a:srgbClr val="0000FF"/>
                </a:solidFill>
              </a:rPr>
              <a:t>3 times </a:t>
            </a:r>
            <a:r>
              <a:rPr lang="en-US" dirty="0" smtClean="0"/>
              <a:t>is achieved.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4800600" cy="363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61722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J</a:t>
            </a:r>
            <a:r>
              <a:rPr lang="en-US" sz="1400" b="1" dirty="0">
                <a:latin typeface="Arial"/>
                <a:cs typeface="Arial"/>
              </a:rPr>
              <a:t>.-D. Jin and S. S. H. Hsu, “A 40-Gb/s </a:t>
            </a:r>
            <a:r>
              <a:rPr lang="en-US" sz="1400" b="1" dirty="0" err="1">
                <a:latin typeface="Arial"/>
                <a:cs typeface="Arial"/>
              </a:rPr>
              <a:t>Transimpedance</a:t>
            </a:r>
            <a:r>
              <a:rPr lang="en-US" sz="1400" b="1" dirty="0">
                <a:latin typeface="Arial"/>
                <a:cs typeface="Arial"/>
              </a:rPr>
              <a:t> Amplifier in 0.18-um CMOS Technology,” </a:t>
            </a:r>
            <a:r>
              <a:rPr lang="en-US" sz="1400" b="1" i="1" dirty="0">
                <a:latin typeface="Arial"/>
                <a:cs typeface="Arial"/>
              </a:rPr>
              <a:t>IEEE J. Solid State Circuits</a:t>
            </a:r>
            <a:r>
              <a:rPr lang="en-US" sz="1400" b="1" dirty="0">
                <a:latin typeface="Arial"/>
                <a:cs typeface="Arial"/>
              </a:rPr>
              <a:t>, vol. 43, no. 6, pp. 1449–1457, 2008.</a:t>
            </a:r>
          </a:p>
        </p:txBody>
      </p:sp>
    </p:spTree>
    <p:extLst>
      <p:ext uri="{BB962C8B-B14F-4D97-AF65-F5344CB8AC3E}">
        <p14:creationId xmlns:p14="http://schemas.microsoft.com/office/powerpoint/2010/main" val="36781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</a:t>
            </a:r>
            <a:r>
              <a:rPr lang="en-US" smtClean="0"/>
              <a:t>-type Inductor Peaking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Jin and Hsu proposed a four-stage common source amplifier with </a:t>
            </a:r>
            <a:r>
              <a:rPr lang="el-GR" dirty="0" smtClean="0"/>
              <a:t>π</a:t>
            </a:r>
            <a:r>
              <a:rPr lang="en-US" dirty="0" smtClean="0"/>
              <a:t>-type inductor peaking in 0.18 µm CMOS.</a:t>
            </a:r>
          </a:p>
          <a:p>
            <a:r>
              <a:rPr lang="en-US" dirty="0" smtClean="0"/>
              <a:t>3-dB bandwidth is extended from </a:t>
            </a:r>
            <a:r>
              <a:rPr lang="en-US" dirty="0" smtClean="0">
                <a:solidFill>
                  <a:srgbClr val="0000FF"/>
                </a:solidFill>
              </a:rPr>
              <a:t>5GHz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00FF"/>
                </a:solidFill>
              </a:rPr>
              <a:t>30GHz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6" y="3429000"/>
            <a:ext cx="5524500" cy="21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62585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J</a:t>
            </a:r>
            <a:r>
              <a:rPr lang="en-US" sz="1400" b="1" dirty="0">
                <a:latin typeface="Arial"/>
                <a:cs typeface="Arial"/>
              </a:rPr>
              <a:t>.-D. Jin and S. S. H. Hsu, “A 40-Gb/s </a:t>
            </a:r>
            <a:r>
              <a:rPr lang="en-US" sz="1400" b="1" dirty="0" err="1">
                <a:latin typeface="Arial"/>
                <a:cs typeface="Arial"/>
              </a:rPr>
              <a:t>Transimpedance</a:t>
            </a:r>
            <a:r>
              <a:rPr lang="en-US" sz="1400" b="1" dirty="0">
                <a:latin typeface="Arial"/>
                <a:cs typeface="Arial"/>
              </a:rPr>
              <a:t> Amplifier in 0.18-um CMOS Technology,” </a:t>
            </a:r>
            <a:r>
              <a:rPr lang="en-US" sz="1400" b="1" i="1" dirty="0">
                <a:latin typeface="Arial"/>
                <a:cs typeface="Arial"/>
              </a:rPr>
              <a:t>IEEE J. Solid State Circuits</a:t>
            </a:r>
            <a:r>
              <a:rPr lang="en-US" sz="1400" b="1" dirty="0">
                <a:latin typeface="Arial"/>
                <a:cs typeface="Arial"/>
              </a:rPr>
              <a:t>, vol. 43, no. 6, pp. 1449–1457, 2008.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98" y="3429000"/>
            <a:ext cx="3438561" cy="261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52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38204"/>
            <a:ext cx="3352800" cy="251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triple resonance  network (TRN) is composed of one series inductor and one shunt inductor.</a:t>
            </a:r>
          </a:p>
          <a:p>
            <a:r>
              <a:rPr lang="en-US" dirty="0" smtClean="0"/>
              <a:t>Reverse TRN has R</a:t>
            </a:r>
            <a:r>
              <a:rPr lang="en-US" baseline="-25000" dirty="0" smtClean="0"/>
              <a:t>1</a:t>
            </a:r>
            <a:r>
              <a:rPr lang="en-US" dirty="0" smtClean="0"/>
              <a:t> and L</a:t>
            </a:r>
            <a:r>
              <a:rPr lang="en-US" baseline="-25000" dirty="0" smtClean="0"/>
              <a:t>1</a:t>
            </a:r>
            <a:r>
              <a:rPr lang="en-US" dirty="0" smtClean="0"/>
              <a:t> connected to C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Entire network can be simplified as a circuit of C parallel with RL.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68980" y="6043136"/>
            <a:ext cx="7365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C</a:t>
            </a:r>
            <a:r>
              <a:rPr lang="en-US" sz="1400" b="1" dirty="0">
                <a:latin typeface="Arial"/>
                <a:cs typeface="Arial"/>
              </a:rPr>
              <a:t>.-F. Liao and S.-I. Liu, “40 Gb/s </a:t>
            </a:r>
            <a:r>
              <a:rPr lang="en-US" sz="1400" b="1" dirty="0" err="1">
                <a:latin typeface="Arial"/>
                <a:cs typeface="Arial"/>
              </a:rPr>
              <a:t>Transimpedance</a:t>
            </a:r>
            <a:r>
              <a:rPr lang="en-US" sz="1400" b="1" dirty="0">
                <a:latin typeface="Arial"/>
                <a:cs typeface="Arial"/>
              </a:rPr>
              <a:t>-AGC Amplifier and CDR Circuit for Broadband Data Receivers in 90 nm CMOS,” </a:t>
            </a:r>
            <a:r>
              <a:rPr lang="en-US" sz="1400" b="1" i="1" dirty="0">
                <a:latin typeface="Arial"/>
                <a:cs typeface="Arial"/>
              </a:rPr>
              <a:t>IEEE J. Solid-State Circuits</a:t>
            </a:r>
            <a:r>
              <a:rPr lang="en-US" sz="1400" b="1" dirty="0">
                <a:latin typeface="Arial"/>
                <a:cs typeface="Arial"/>
              </a:rPr>
              <a:t>, vol. 43, no. 3, pp. 642–655, 2008.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2744498" cy="231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92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Drain impedance: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Three resonance frequencies: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ω</a:t>
            </a:r>
            <a:r>
              <a:rPr lang="en-US" baseline="-25000" dirty="0"/>
              <a:t>1</a:t>
            </a:r>
            <a:r>
              <a:rPr lang="en-US" dirty="0"/>
              <a:t>: </a:t>
            </a:r>
            <a:r>
              <a:rPr lang="en-US" dirty="0" smtClean="0"/>
              <a:t>                            (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eq</a:t>
            </a:r>
            <a:r>
              <a:rPr lang="en-US" dirty="0" smtClean="0"/>
              <a:t> and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eq</a:t>
            </a:r>
            <a:r>
              <a:rPr lang="en-US" dirty="0" smtClean="0"/>
              <a:t> branch is inf.)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ω</a:t>
            </a:r>
            <a:r>
              <a:rPr lang="en-US" baseline="-25000" dirty="0" smtClean="0"/>
              <a:t>2</a:t>
            </a:r>
            <a:r>
              <a:rPr lang="en-US" dirty="0"/>
              <a:t>: </a:t>
            </a:r>
            <a:r>
              <a:rPr lang="en-US" dirty="0" smtClean="0"/>
              <a:t>                            (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eq</a:t>
            </a:r>
            <a:r>
              <a:rPr lang="en-US" dirty="0" smtClean="0"/>
              <a:t> branch is inf.)</a:t>
            </a:r>
          </a:p>
          <a:p>
            <a:pPr lvl="1"/>
            <a:r>
              <a:rPr lang="en-US" dirty="0" smtClean="0"/>
              <a:t>ω</a:t>
            </a:r>
            <a:r>
              <a:rPr lang="en-US" baseline="-25000" dirty="0" smtClean="0"/>
              <a:t>3</a:t>
            </a:r>
            <a:r>
              <a:rPr lang="en-US" dirty="0"/>
              <a:t>: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tot</a:t>
            </a:r>
            <a:r>
              <a:rPr lang="en-US" dirty="0" smtClean="0"/>
              <a:t> is pure resistive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484881" cy="186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92780" y="6096000"/>
            <a:ext cx="8127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C</a:t>
            </a:r>
            <a:r>
              <a:rPr lang="en-US" sz="1400" b="1" dirty="0">
                <a:latin typeface="Arial"/>
                <a:cs typeface="Arial"/>
              </a:rPr>
              <a:t>.-F. Liao and S.-I. Liu, “40 Gb/s </a:t>
            </a:r>
            <a:r>
              <a:rPr lang="en-US" sz="1400" b="1" dirty="0" err="1">
                <a:latin typeface="Arial"/>
                <a:cs typeface="Arial"/>
              </a:rPr>
              <a:t>Transimpedance</a:t>
            </a:r>
            <a:r>
              <a:rPr lang="en-US" sz="1400" b="1" dirty="0">
                <a:latin typeface="Arial"/>
                <a:cs typeface="Arial"/>
              </a:rPr>
              <a:t>-AGC Amplifier and CDR Circuit for Broadband Data Receivers in 90 nm CMOS,” </a:t>
            </a:r>
            <a:r>
              <a:rPr lang="en-US" sz="1400" b="1" i="1" dirty="0">
                <a:latin typeface="Arial"/>
                <a:cs typeface="Arial"/>
              </a:rPr>
              <a:t>IEEE J. Solid-State Circuits</a:t>
            </a:r>
            <a:r>
              <a:rPr lang="en-US" sz="1400" b="1" dirty="0">
                <a:latin typeface="Arial"/>
                <a:cs typeface="Arial"/>
              </a:rPr>
              <a:t>, vol. 43, no. 3, pp. 642–655, 2008.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41" y="4318408"/>
            <a:ext cx="1911060" cy="160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932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21463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2139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S-FB CG in 90 nm CMOS by Liao and Liu (2008). </a:t>
            </a:r>
          </a:p>
          <a:p>
            <a:r>
              <a:rPr lang="en-US" dirty="0" smtClean="0"/>
              <a:t>Bandwidth enhancement from </a:t>
            </a:r>
            <a:r>
              <a:rPr lang="en-US" dirty="0" smtClean="0">
                <a:solidFill>
                  <a:srgbClr val="0000FF"/>
                </a:solidFill>
              </a:rPr>
              <a:t>5GHz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00FF"/>
                </a:solidFill>
              </a:rPr>
              <a:t>40GHz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562" y="2426158"/>
            <a:ext cx="5077690" cy="349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6096000"/>
            <a:ext cx="7239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C</a:t>
            </a:r>
            <a:r>
              <a:rPr lang="en-US" sz="1400" b="1" dirty="0">
                <a:latin typeface="Arial"/>
                <a:cs typeface="Arial"/>
              </a:rPr>
              <a:t>.-F. Liao and S.-I. Liu, “40 Gb/s </a:t>
            </a:r>
            <a:r>
              <a:rPr lang="en-US" sz="1400" b="1" dirty="0" err="1">
                <a:latin typeface="Arial"/>
                <a:cs typeface="Arial"/>
              </a:rPr>
              <a:t>Transimpedance</a:t>
            </a:r>
            <a:r>
              <a:rPr lang="en-US" sz="1400" b="1" dirty="0">
                <a:latin typeface="Arial"/>
                <a:cs typeface="Arial"/>
              </a:rPr>
              <a:t>-AGC Amplifier and CDR Circuit for Broadband Data Receivers in 90 nm CMOS,” </a:t>
            </a:r>
            <a:r>
              <a:rPr lang="en-US" sz="1400" b="1" i="1" dirty="0">
                <a:latin typeface="Arial"/>
                <a:cs typeface="Arial"/>
              </a:rPr>
              <a:t>IEEE J. Solid-State Circuits</a:t>
            </a:r>
            <a:r>
              <a:rPr lang="en-US" sz="1400" b="1" dirty="0">
                <a:latin typeface="Arial"/>
                <a:cs typeface="Arial"/>
              </a:rPr>
              <a:t>, vol. 43, no. 3, pp. 642–655, 2008.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3" y="2728686"/>
            <a:ext cx="3531949" cy="272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3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Inductor Peaking Downsides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types of inductor peaking presented shows attractive results</a:t>
            </a:r>
          </a:p>
          <a:p>
            <a:r>
              <a:rPr lang="en-US" dirty="0" smtClean="0"/>
              <a:t>However, there are some downsides.</a:t>
            </a:r>
          </a:p>
          <a:p>
            <a:pPr lvl="1"/>
            <a:r>
              <a:rPr lang="en-US" dirty="0" smtClean="0"/>
              <a:t>Inductors occupies </a:t>
            </a:r>
            <a:r>
              <a:rPr lang="en-US" dirty="0" smtClean="0">
                <a:solidFill>
                  <a:srgbClr val="0000FF"/>
                </a:solidFill>
              </a:rPr>
              <a:t>large chip area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Large inductors have </a:t>
            </a:r>
            <a:r>
              <a:rPr lang="en-US" dirty="0" smtClean="0">
                <a:solidFill>
                  <a:srgbClr val="0000FF"/>
                </a:solidFill>
              </a:rPr>
              <a:t>low self resonance freq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On chip inductors have </a:t>
            </a:r>
            <a:r>
              <a:rPr lang="en-US" dirty="0" smtClean="0">
                <a:solidFill>
                  <a:srgbClr val="0000FF"/>
                </a:solidFill>
              </a:rPr>
              <a:t>low Q value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Series inductors extend bandwidth while increasing </a:t>
            </a:r>
            <a:r>
              <a:rPr lang="en-US" dirty="0" smtClean="0">
                <a:solidFill>
                  <a:srgbClr val="0000FF"/>
                </a:solidFill>
              </a:rPr>
              <a:t>frequency dependent delay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1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of On Chip Inductors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 chip inductors are implemented as spiral metal.</a:t>
            </a:r>
          </a:p>
          <a:p>
            <a:r>
              <a:rPr lang="en-US" smtClean="0"/>
              <a:t>Commonly used model shows capacitance coupling, parasitic loss and substrate loss.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4274"/>
            <a:ext cx="4329112" cy="226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2814637" cy="242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31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Inductor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the inductor model to a parallel RLC circuit.</a:t>
            </a:r>
          </a:p>
          <a:p>
            <a:r>
              <a:rPr lang="en-US" dirty="0" smtClean="0"/>
              <a:t>Definition of self resonance frequency (SRF):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Definition of Q value: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419600"/>
            <a:ext cx="23622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590800"/>
            <a:ext cx="14747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13" y="3352800"/>
            <a:ext cx="42799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71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Self Resonance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After the inductor’s self resonance frequency, capacitance becomes dominant in the structure.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33600" y="2376814"/>
            <a:ext cx="5291308" cy="3662096"/>
            <a:chOff x="2017083" y="2847976"/>
            <a:chExt cx="5291308" cy="3662096"/>
          </a:xfrm>
        </p:grpSpPr>
        <p:pic>
          <p:nvPicPr>
            <p:cNvPr id="49154" name="Picture 2" descr="C:\Users\Joseph\Documents\Dropbox\WorkDiary\20140414\L2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402" y="2847976"/>
              <a:ext cx="5223989" cy="3597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1127165" y="4332880"/>
              <a:ext cx="21799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/>
                  <a:cs typeface="Arial"/>
                </a:rPr>
                <a:t>imag</a:t>
              </a:r>
              <a:r>
                <a:rPr lang="en-US" sz="2000" b="1" dirty="0" smtClean="0">
                  <a:latin typeface="Arial"/>
                  <a:cs typeface="Arial"/>
                </a:rPr>
                <a:t>(Z)/</a:t>
              </a:r>
              <a:r>
                <a:rPr lang="el-GR" sz="2000" b="1" dirty="0" smtClean="0">
                  <a:latin typeface="Arial"/>
                  <a:cs typeface="Arial"/>
                </a:rPr>
                <a:t>ω</a:t>
              </a:r>
              <a:endParaRPr lang="en-US" sz="2000" b="1" dirty="0"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74483" y="6109962"/>
              <a:ext cx="1828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/>
                  <a:cs typeface="Arial"/>
                </a:rPr>
                <a:t>freq</a:t>
              </a:r>
              <a:r>
                <a:rPr lang="en-US" sz="2000" b="1" dirty="0" smtClean="0">
                  <a:latin typeface="Arial"/>
                  <a:cs typeface="Arial"/>
                </a:rPr>
                <a:t> (GHz)</a:t>
              </a:r>
              <a:endParaRPr lang="en-US" sz="2000" b="1" dirty="0"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67596" y="3661382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/>
                  <a:cs typeface="Arial"/>
                </a:rPr>
                <a:t>inductor</a:t>
              </a:r>
              <a:endParaRPr lang="en-US" sz="2000" b="1" dirty="0"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17483" y="4890762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/>
                  <a:cs typeface="Arial"/>
                </a:rPr>
                <a:t>capacitor</a:t>
              </a:r>
              <a:endParaRPr lang="en-US" sz="2000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37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Part 1: Role of TIA</a:t>
            </a:r>
            <a:endParaRPr lang="en-US" dirty="0">
              <a:effectLst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Q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Q value causes deterioration of bandwidth enhancement effect.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191000" y="2362200"/>
            <a:ext cx="4705430" cy="3414406"/>
            <a:chOff x="2307773" y="2828109"/>
            <a:chExt cx="4705430" cy="3414406"/>
          </a:xfrm>
        </p:grpSpPr>
        <p:pic>
          <p:nvPicPr>
            <p:cNvPr id="460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773" y="2828109"/>
              <a:ext cx="4585062" cy="3414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193973" y="5190309"/>
              <a:ext cx="81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/>
                  <a:cs typeface="Arial"/>
                </a:rPr>
                <a:t>Q=25</a:t>
              </a:r>
              <a:endParaRPr lang="en-US" sz="2000" b="1" dirty="0"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50973" y="5190309"/>
              <a:ext cx="81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/>
                  <a:cs typeface="Arial"/>
                </a:rPr>
                <a:t>Q=10</a:t>
              </a:r>
              <a:endParaRPr lang="en-US" sz="2000" b="1" dirty="0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69773" y="5190309"/>
              <a:ext cx="1623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/>
                  <a:cs typeface="Arial"/>
                </a:rPr>
                <a:t>No Inductor</a:t>
              </a:r>
              <a:endParaRPr lang="en-US" sz="2000" b="1" dirty="0">
                <a:latin typeface="Arial"/>
                <a:cs typeface="Arial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t="62307" r="3013" b="425"/>
          <a:stretch/>
        </p:blipFill>
        <p:spPr bwMode="auto">
          <a:xfrm>
            <a:off x="533400" y="3505200"/>
            <a:ext cx="3577766" cy="149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6200000">
            <a:off x="2890511" y="3724245"/>
            <a:ext cx="28193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Normalized </a:t>
            </a:r>
            <a:r>
              <a:rPr lang="en-US" sz="2000" b="1" dirty="0" err="1" smtClean="0">
                <a:latin typeface="Arial"/>
                <a:cs typeface="Arial"/>
              </a:rPr>
              <a:t>Vout</a:t>
            </a:r>
            <a:r>
              <a:rPr lang="en-US" sz="2000" b="1" dirty="0" smtClean="0">
                <a:latin typeface="Arial"/>
                <a:cs typeface="Arial"/>
              </a:rPr>
              <a:t> (dB)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5486400"/>
            <a:ext cx="1828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"/>
                <a:cs typeface="Arial"/>
              </a:rPr>
              <a:t>freq</a:t>
            </a:r>
            <a:r>
              <a:rPr lang="en-US" sz="2000" b="1" dirty="0" smtClean="0">
                <a:latin typeface="Arial"/>
                <a:cs typeface="Arial"/>
              </a:rPr>
              <a:t> (GHz)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94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m</a:t>
            </a:r>
            <a:r>
              <a:rPr lang="en-US" dirty="0" smtClean="0"/>
              <a:t>-boosting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CG amplifier M</a:t>
            </a:r>
            <a:r>
              <a:rPr lang="en-US" baseline="-25000" dirty="0" smtClean="0"/>
              <a:t>1</a:t>
            </a:r>
            <a:r>
              <a:rPr lang="en-US" dirty="0" smtClean="0"/>
              <a:t> and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Common source M</a:t>
            </a:r>
            <a:r>
              <a:rPr lang="en-US" baseline="-25000" dirty="0" smtClean="0"/>
              <a:t>2</a:t>
            </a:r>
            <a:r>
              <a:rPr lang="en-US" dirty="0" smtClean="0"/>
              <a:t> and R</a:t>
            </a:r>
            <a:r>
              <a:rPr lang="en-US" baseline="-25000" dirty="0" smtClean="0"/>
              <a:t>2</a:t>
            </a:r>
            <a:r>
              <a:rPr lang="en-US" dirty="0" smtClean="0"/>
              <a:t> feeds to gate of M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/>
              <a:t>Input resistance: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Transfer function: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Pole associated with C</a:t>
            </a:r>
            <a:r>
              <a:rPr lang="en-US" baseline="-25000" dirty="0" smtClean="0"/>
              <a:t>PD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39984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0386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25003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346233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12" y="5410200"/>
            <a:ext cx="24939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12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2560927" cy="262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m</a:t>
            </a:r>
            <a:r>
              <a:rPr lang="en-US" dirty="0" smtClean="0"/>
              <a:t>-boosting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Bashiri</a:t>
            </a:r>
            <a:r>
              <a:rPr lang="en-US" dirty="0" smtClean="0"/>
              <a:t> and </a:t>
            </a:r>
            <a:r>
              <a:rPr lang="en-US" dirty="0" err="1" smtClean="0"/>
              <a:t>Plett</a:t>
            </a:r>
            <a:r>
              <a:rPr lang="en-US" dirty="0" smtClean="0"/>
              <a:t> (2010) proposed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m</a:t>
            </a:r>
            <a:r>
              <a:rPr lang="en-US" dirty="0" smtClean="0"/>
              <a:t>-boosting with inductor peaking design in 65nm CMOS.</a:t>
            </a:r>
          </a:p>
          <a:p>
            <a:r>
              <a:rPr lang="en-US" dirty="0" smtClean="0"/>
              <a:t>Achieves 2 times bandwidth enhancement.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625858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S</a:t>
            </a:r>
            <a:r>
              <a:rPr lang="en-US" sz="1400" b="1" dirty="0">
                <a:latin typeface="Arial"/>
                <a:cs typeface="Arial"/>
              </a:rPr>
              <a:t>. </a:t>
            </a:r>
            <a:r>
              <a:rPr lang="en-US" sz="1400" b="1" dirty="0" err="1">
                <a:latin typeface="Arial"/>
                <a:cs typeface="Arial"/>
              </a:rPr>
              <a:t>Bashiri</a:t>
            </a:r>
            <a:r>
              <a:rPr lang="en-US" sz="1400" b="1" dirty="0">
                <a:latin typeface="Arial"/>
                <a:cs typeface="Arial"/>
              </a:rPr>
              <a:t> and C. </a:t>
            </a:r>
            <a:r>
              <a:rPr lang="en-US" sz="1400" b="1" dirty="0" err="1">
                <a:latin typeface="Arial"/>
                <a:cs typeface="Arial"/>
              </a:rPr>
              <a:t>Plett</a:t>
            </a:r>
            <a:r>
              <a:rPr lang="en-US" sz="1400" b="1" dirty="0">
                <a:latin typeface="Arial"/>
                <a:cs typeface="Arial"/>
              </a:rPr>
              <a:t>, “A 40 Gb/s </a:t>
            </a:r>
            <a:r>
              <a:rPr lang="en-US" sz="1400" b="1" dirty="0" err="1">
                <a:latin typeface="Arial"/>
                <a:cs typeface="Arial"/>
              </a:rPr>
              <a:t>transimpedance</a:t>
            </a:r>
            <a:r>
              <a:rPr lang="en-US" sz="1400" b="1" dirty="0">
                <a:latin typeface="Arial"/>
                <a:cs typeface="Arial"/>
              </a:rPr>
              <a:t> amplifier in 65 nm CMOS,” in </a:t>
            </a:r>
            <a:r>
              <a:rPr lang="en-US" sz="1400" b="1" i="1" dirty="0">
                <a:latin typeface="Arial"/>
                <a:cs typeface="Arial"/>
              </a:rPr>
              <a:t>IEEE International Symposium on Circuits and Systems (ISCAS)</a:t>
            </a:r>
            <a:r>
              <a:rPr lang="en-US" sz="1400" b="1" dirty="0">
                <a:latin typeface="Arial"/>
                <a:cs typeface="Arial"/>
              </a:rPr>
              <a:t>, 2010, pp. 757–760.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776210"/>
            <a:ext cx="23336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86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Techniques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488785"/>
              </p:ext>
            </p:extLst>
          </p:nvPr>
        </p:nvGraphicFramePr>
        <p:xfrm>
          <a:off x="762000" y="1447800"/>
          <a:ext cx="7696198" cy="32867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90814"/>
                <a:gridCol w="941580"/>
                <a:gridCol w="790987"/>
                <a:gridCol w="1146008"/>
                <a:gridCol w="2926809"/>
              </a:tblGrid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Ref.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CMOS Process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ZT</a:t>
                      </a:r>
                      <a:endParaRPr lang="zh-TW" sz="1800" kern="1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(dB</a:t>
                      </a:r>
                      <a:r>
                        <a:rPr lang="zh-TW" sz="1800" kern="100" dirty="0"/>
                        <a:t>Ω</a:t>
                      </a:r>
                      <a:r>
                        <a:rPr lang="en-US" sz="1800" kern="100" dirty="0"/>
                        <a:t>)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latin typeface="+mn-lt"/>
                          <a:ea typeface="+mn-ea"/>
                        </a:rPr>
                        <a:t>Enhanced</a:t>
                      </a:r>
                      <a:r>
                        <a:rPr lang="en-US" altLang="zh-TW" sz="1800" b="1" kern="100" baseline="0" dirty="0" smtClean="0">
                          <a:latin typeface="+mn-lt"/>
                          <a:ea typeface="+mn-ea"/>
                        </a:rPr>
                        <a:t> BW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/>
                        <a:t>Bandwidth Enhancement</a:t>
                      </a:r>
                      <a:r>
                        <a:rPr lang="en-US" altLang="zh-TW" sz="1800" kern="100" baseline="0" dirty="0" smtClean="0"/>
                        <a:t> Techniques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/>
                        <a:t>Jin &amp; Hsu</a:t>
                      </a:r>
                      <a:r>
                        <a:rPr lang="en-US" altLang="zh-TW" sz="1800" kern="100" baseline="0" dirty="0" smtClean="0"/>
                        <a:t> 2008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/>
                        <a:t>0.18 </a:t>
                      </a:r>
                      <a:r>
                        <a:rPr lang="el-GR" altLang="zh-TW" sz="1800" kern="100" dirty="0" smtClean="0"/>
                        <a:t>μ</a:t>
                      </a:r>
                      <a:r>
                        <a:rPr lang="en-US" altLang="zh-TW" sz="1800" kern="100" dirty="0" smtClean="0"/>
                        <a:t>m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/>
                        <a:t>51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/>
                        <a:t>30.5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altLang="zh-TW" sz="1800" kern="100" dirty="0" smtClean="0"/>
                        <a:t>π</a:t>
                      </a:r>
                      <a:r>
                        <a:rPr lang="en-US" altLang="zh-TW" sz="1800" kern="100" dirty="0" smtClean="0"/>
                        <a:t>-type inductor peaking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Liao </a:t>
                      </a:r>
                      <a:r>
                        <a:rPr lang="en-US" sz="1800" kern="100" dirty="0" smtClean="0"/>
                        <a:t>&amp; Liu 2008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90 nm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60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/>
                        <a:t>40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/>
                        <a:t>Reverse</a:t>
                      </a:r>
                      <a:r>
                        <a:rPr lang="en-US" altLang="zh-TW" sz="1800" kern="100" baseline="0" dirty="0" smtClean="0"/>
                        <a:t> triple resonance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Kim &amp; </a:t>
                      </a:r>
                      <a:r>
                        <a:rPr lang="en-US" sz="1800" kern="100" dirty="0" err="1" smtClean="0"/>
                        <a:t>Buckwalter</a:t>
                      </a:r>
                      <a:r>
                        <a:rPr lang="en-US" sz="1800" kern="100" dirty="0" smtClean="0"/>
                        <a:t> 2010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/>
                        <a:t>0.13 </a:t>
                      </a:r>
                      <a:r>
                        <a:rPr lang="el-GR" altLang="zh-TW" sz="1800" kern="100" dirty="0" smtClean="0"/>
                        <a:t>μ</a:t>
                      </a:r>
                      <a:r>
                        <a:rPr lang="en-US" altLang="zh-TW" sz="1800" kern="100" dirty="0" smtClean="0"/>
                        <a:t>m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/>
                        <a:t>50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/>
                        <a:t>29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/>
                        <a:t>Series </a:t>
                      </a:r>
                      <a:r>
                        <a:rPr lang="en-US" altLang="zh-TW" sz="1800" kern="100" dirty="0" err="1" smtClean="0"/>
                        <a:t>interstage</a:t>
                      </a:r>
                      <a:r>
                        <a:rPr lang="en-US" altLang="zh-TW" sz="1800" kern="100" dirty="0" smtClean="0"/>
                        <a:t> inductor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Kim </a:t>
                      </a:r>
                      <a:r>
                        <a:rPr lang="en-US" sz="1800" kern="100" dirty="0" smtClean="0"/>
                        <a:t>&amp; </a:t>
                      </a:r>
                      <a:r>
                        <a:rPr lang="en-US" sz="1800" kern="100" dirty="0" err="1" smtClean="0"/>
                        <a:t>Buckwalter</a:t>
                      </a:r>
                      <a:r>
                        <a:rPr lang="en-US" sz="1800" kern="100" dirty="0" smtClean="0"/>
                        <a:t> 2012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45 nm SOI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55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41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/>
                        <a:t>Series </a:t>
                      </a:r>
                      <a:r>
                        <a:rPr lang="en-US" altLang="zh-TW" sz="1800" kern="100" dirty="0" err="1" smtClean="0"/>
                        <a:t>interstage</a:t>
                      </a:r>
                      <a:r>
                        <a:rPr lang="en-US" altLang="zh-TW" sz="1800" kern="100" dirty="0" smtClean="0"/>
                        <a:t> inductor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err="1"/>
                        <a:t>Bashiri</a:t>
                      </a:r>
                      <a:r>
                        <a:rPr lang="en-US" sz="1800" kern="100" dirty="0"/>
                        <a:t> </a:t>
                      </a:r>
                      <a:r>
                        <a:rPr lang="en-US" sz="1800" kern="100" dirty="0" smtClean="0"/>
                        <a:t>&amp; </a:t>
                      </a:r>
                      <a:r>
                        <a:rPr lang="en-US" sz="1800" kern="100" dirty="0" err="1" smtClean="0"/>
                        <a:t>Plett</a:t>
                      </a:r>
                      <a:r>
                        <a:rPr lang="en-US" sz="1800" kern="100" dirty="0" smtClean="0"/>
                        <a:t> 2010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65 nm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46.7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/>
                        <a:t>38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err="1" smtClean="0"/>
                        <a:t>g</a:t>
                      </a:r>
                      <a:r>
                        <a:rPr lang="en-US" altLang="zh-TW" sz="1800" kern="100" baseline="-25000" dirty="0" err="1" smtClean="0"/>
                        <a:t>m</a:t>
                      </a:r>
                      <a:r>
                        <a:rPr lang="en-US" altLang="zh-TW" sz="1800" kern="100" dirty="0" smtClean="0"/>
                        <a:t>-boosting</a:t>
                      </a:r>
                      <a:r>
                        <a:rPr lang="en-US" altLang="zh-TW" sz="1800" kern="100" baseline="0" dirty="0" smtClean="0"/>
                        <a:t> with inductors</a:t>
                      </a:r>
                      <a:endParaRPr lang="zh-TW" sz="1800" b="1" kern="100" dirty="0">
                        <a:latin typeface="+mn-lt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43400" y="1371600"/>
            <a:ext cx="1132114" cy="35052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0" y="5029200"/>
            <a:ext cx="4267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70000"/>
              <a:buFont typeface="Webdings" panose="05030102010509060703" pitchFamily="18" charset="2"/>
              <a:buChar char=""/>
              <a:defRPr sz="28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70000"/>
              <a:buFont typeface="Wingdings" panose="05000000000000000000" pitchFamily="2" charset="2"/>
              <a:buChar char=""/>
              <a:defRPr sz="2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&gt;28GHz, Works at 40 Gb/s!</a:t>
            </a:r>
          </a:p>
        </p:txBody>
      </p:sp>
    </p:spTree>
    <p:extLst>
      <p:ext uri="{BB962C8B-B14F-4D97-AF65-F5344CB8AC3E}">
        <p14:creationId xmlns:p14="http://schemas.microsoft.com/office/powerpoint/2010/main" val="199239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Part 4</a:t>
            </a:r>
            <a:br>
              <a:rPr lang="en-US" dirty="0">
                <a:effectLst/>
              </a:rPr>
            </a:br>
            <a:r>
              <a:rPr lang="pt-BR" dirty="0" err="1" smtClean="0">
                <a:effectLst/>
              </a:rPr>
              <a:t>Proposed</a:t>
            </a:r>
            <a:r>
              <a:rPr lang="pt-BR" dirty="0" smtClean="0">
                <a:effectLst/>
              </a:rPr>
              <a:t> Design for 100 Gb/</a:t>
            </a:r>
            <a:r>
              <a:rPr lang="pt-BR" dirty="0" err="1" smtClean="0">
                <a:effectLst/>
              </a:rPr>
              <a:t>s</a:t>
            </a:r>
            <a:endParaRPr lang="en-US" dirty="0">
              <a:effectLst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5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m</a:t>
            </a:r>
            <a:r>
              <a:rPr lang="en-US" dirty="0" smtClean="0"/>
              <a:t>-boosting </a:t>
            </a:r>
            <a:r>
              <a:rPr lang="en-US" dirty="0" err="1" smtClean="0"/>
              <a:t>transimpedance</a:t>
            </a:r>
            <a:r>
              <a:rPr lang="en-US" dirty="0" smtClean="0"/>
              <a:t> stage</a:t>
            </a:r>
          </a:p>
          <a:p>
            <a:r>
              <a:rPr lang="en-US" dirty="0" smtClean="0"/>
              <a:t>Capacitive degeneration stage</a:t>
            </a:r>
          </a:p>
          <a:p>
            <a:r>
              <a:rPr lang="en-US" dirty="0" smtClean="0"/>
              <a:t>Inductive peaking</a:t>
            </a:r>
          </a:p>
          <a:p>
            <a:r>
              <a:rPr lang="en-US" dirty="0" smtClean="0"/>
              <a:t>Differential signaling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50388"/>
            <a:ext cx="6324600" cy="315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85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gm-boosting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function: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and L</a:t>
            </a:r>
            <a:r>
              <a:rPr lang="en-US" baseline="-25000" dirty="0"/>
              <a:t>3</a:t>
            </a:r>
            <a:r>
              <a:rPr lang="en-US" dirty="0"/>
              <a:t> introduce peaking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transfer </a:t>
            </a:r>
            <a:r>
              <a:rPr lang="en-US" dirty="0" smtClean="0"/>
              <a:t>function.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2613" name="Picture 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46101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752600"/>
            <a:ext cx="64738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94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Capacitive Degeneration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gain function: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Zero can be used to compensate a pole.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3636" name="Picture 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28956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8705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42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TIA Bandwidth and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Bandwidth: 75 GHz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70GHz,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at 100 Gb/s!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Gain: 40 </a:t>
            </a:r>
            <a:r>
              <a:rPr lang="en-US" dirty="0" err="1" smtClean="0"/>
              <a:t>dBΩ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55371" y="2590799"/>
            <a:ext cx="4870188" cy="3639941"/>
            <a:chOff x="2136775" y="2590800"/>
            <a:chExt cx="4870450" cy="36401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775" y="2590800"/>
              <a:ext cx="4870450" cy="3640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2819400" y="3276600"/>
              <a:ext cx="2819400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0000FF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5715000" y="3276600"/>
              <a:ext cx="0" cy="228600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0000FF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5494427" y="5562600"/>
              <a:ext cx="469975" cy="400132"/>
            </a:xfrm>
            <a:prstGeom prst="rect">
              <a:avLst/>
            </a:prstGeom>
            <a:ln>
              <a:noFill/>
              <a:prstDash val="sysDash"/>
            </a:ln>
          </p:spPr>
          <p:txBody>
            <a:bodyPr wrap="none">
              <a:spAutoFit/>
            </a:bodyPr>
            <a:lstStyle/>
            <a:p>
              <a:r>
                <a:rPr lang="en-US" sz="2000" b="1" kern="0" dirty="0" smtClean="0">
                  <a:solidFill>
                    <a:srgbClr val="0000FF"/>
                  </a:solidFill>
                  <a:latin typeface="Arial"/>
                  <a:cs typeface="Arial"/>
                </a:rPr>
                <a:t>75</a:t>
              </a:r>
              <a:endParaRPr lang="en-US" sz="20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19400" y="3276600"/>
              <a:ext cx="754650" cy="400132"/>
            </a:xfrm>
            <a:prstGeom prst="rect">
              <a:avLst/>
            </a:prstGeom>
            <a:ln>
              <a:noFill/>
              <a:prstDash val="sysDash"/>
            </a:ln>
          </p:spPr>
          <p:txBody>
            <a:bodyPr wrap="none">
              <a:spAutoFit/>
            </a:bodyPr>
            <a:lstStyle/>
            <a:p>
              <a:r>
                <a:rPr lang="en-US" sz="2000" b="1" kern="0" dirty="0" smtClean="0">
                  <a:solidFill>
                    <a:srgbClr val="0000FF"/>
                  </a:solidFill>
                  <a:latin typeface="Arial"/>
                  <a:cs typeface="Arial"/>
                </a:rPr>
                <a:t>-3dB</a:t>
              </a:r>
              <a:endParaRPr lang="en-US" sz="20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4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625733"/>
          </a:xfrm>
        </p:spPr>
        <p:txBody>
          <a:bodyPr/>
          <a:lstStyle/>
          <a:p>
            <a:r>
              <a:rPr lang="en-US" dirty="0" smtClean="0"/>
              <a:t>Figure of merit “BW(GHz) x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T,mag</a:t>
            </a:r>
            <a:r>
              <a:rPr lang="en-US" dirty="0" smtClean="0"/>
              <a:t> / Power (</a:t>
            </a:r>
            <a:r>
              <a:rPr lang="en-US" dirty="0" err="1" smtClean="0"/>
              <a:t>mW</a:t>
            </a:r>
            <a:r>
              <a:rPr lang="en-US" dirty="0" smtClean="0"/>
              <a:t>)”.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13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109632"/>
              </p:ext>
            </p:extLst>
          </p:nvPr>
        </p:nvGraphicFramePr>
        <p:xfrm>
          <a:off x="762000" y="2133600"/>
          <a:ext cx="7772397" cy="38971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10291"/>
                <a:gridCol w="975709"/>
                <a:gridCol w="870607"/>
                <a:gridCol w="923158"/>
                <a:gridCol w="923158"/>
                <a:gridCol w="1016877"/>
                <a:gridCol w="829439"/>
                <a:gridCol w="923158"/>
              </a:tblGrid>
              <a:tr h="596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</a:t>
                      </a:r>
                      <a:endParaRPr lang="zh-TW" sz="1400" b="1" kern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endParaRPr lang="zh-TW" sz="1400" b="1" kern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</a:t>
                      </a:r>
                      <a:endParaRPr lang="zh-TW" sz="1400" kern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(GHz)</a:t>
                      </a:r>
                      <a:endParaRPr lang="zh-TW" sz="1400" b="1" kern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ZT</a:t>
                      </a:r>
                      <a:endParaRPr lang="zh-TW" sz="1400" kern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(dB</a:t>
                      </a:r>
                      <a:r>
                        <a:rPr lang="zh-TW" sz="14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sz="14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TW" sz="1400" b="1" kern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GDV</a:t>
                      </a:r>
                      <a:endParaRPr lang="zh-TW" sz="1400" kern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kern="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</a:t>
                      </a:r>
                      <a:r>
                        <a:rPr lang="en-US" sz="14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TW" sz="1400" b="1" kern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</a:t>
                      </a:r>
                      <a:endParaRPr lang="zh-TW" sz="1400" kern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kern="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r>
                        <a:rPr lang="en-US" sz="1400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sz="1400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r>
                        <a:rPr lang="en-US" sz="14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Hz)</a:t>
                      </a:r>
                      <a:endParaRPr lang="zh-TW" sz="1400" b="1" kern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 (</a:t>
                      </a:r>
                      <a:r>
                        <a:rPr lang="en-US" sz="1400" kern="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r>
                        <a:rPr lang="en-US" sz="14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TW" sz="1400" b="1" kern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FOM</a:t>
                      </a:r>
                      <a:endParaRPr lang="zh-TW" sz="1400" b="1" kern="10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32523"/>
                    </a:solidFill>
                  </a:tcPr>
                </a:tc>
              </a:tr>
              <a:tr h="505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Design</a:t>
                      </a:r>
                      <a:endParaRPr lang="zh-TW" sz="1600" b="1" kern="1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nm</a:t>
                      </a:r>
                      <a:endParaRPr lang="zh-TW" sz="1600" b="1" kern="1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zh-TW" sz="1600" b="1" kern="1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zh-TW" sz="1600" b="1" kern="10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zh-TW" sz="1600" b="1" kern="10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zh-TW" sz="1600" b="1" kern="10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zh-TW" sz="1600" b="1" kern="1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312.5</a:t>
                      </a:r>
                      <a:endParaRPr lang="zh-TW" sz="1600" b="1" kern="1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5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Jin &amp; Hsu</a:t>
                      </a:r>
                      <a:r>
                        <a:rPr lang="en-US" altLang="zh-TW" sz="1400" b="1" kern="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2008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 </a:t>
                      </a:r>
                      <a:r>
                        <a:rPr lang="el-GR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30.5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55.7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60.1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180.1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5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Liao </a:t>
                      </a:r>
                      <a:r>
                        <a:rPr lang="en-US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Liu 2008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nm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293.3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6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 &amp; </a:t>
                      </a:r>
                      <a:r>
                        <a:rPr lang="en-US" sz="1400" b="1" kern="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Buckwalter</a:t>
                      </a:r>
                      <a:r>
                        <a:rPr lang="en-US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2010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 </a:t>
                      </a:r>
                      <a:r>
                        <a:rPr lang="el-GR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51.8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45.7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200.7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6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 </a:t>
                      </a:r>
                      <a:r>
                        <a:rPr lang="en-US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US" sz="1400" b="1" kern="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Buckwalter</a:t>
                      </a:r>
                      <a:r>
                        <a:rPr lang="en-US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2012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nm SOI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1874.5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5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Bashiri</a:t>
                      </a:r>
                      <a:r>
                        <a:rPr lang="en-US" sz="1400" b="1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US" sz="1400" b="1" kern="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Plett</a:t>
                      </a:r>
                      <a:r>
                        <a:rPr lang="en-US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2010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nm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46.7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39.9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103.0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6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TIA in Optical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On-off keying modulated input.</a:t>
            </a:r>
          </a:p>
          <a:p>
            <a:r>
              <a:rPr lang="en-US" dirty="0" smtClean="0"/>
              <a:t>Optical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electrical by photodiode.</a:t>
            </a:r>
          </a:p>
          <a:p>
            <a:r>
              <a:rPr lang="en-US" dirty="0" err="1" smtClean="0"/>
              <a:t>I</a:t>
            </a:r>
            <a:r>
              <a:rPr lang="en-US" baseline="-25000" dirty="0" err="1" smtClean="0"/>
              <a:t>in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 with TIA.</a:t>
            </a:r>
          </a:p>
          <a:p>
            <a:r>
              <a:rPr lang="en-US" dirty="0" smtClean="0"/>
              <a:t>Restores clock &amp; process data.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26" name="Picture 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733800"/>
            <a:ext cx="824865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5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IEEE standard has motivated several 40 Gb/s TIA in CMOS, which target low power and high integration application.</a:t>
            </a:r>
          </a:p>
          <a:p>
            <a:r>
              <a:rPr lang="en-US" dirty="0" smtClean="0"/>
              <a:t>Most TIA designs are based on CG or S-FB circuit.</a:t>
            </a:r>
          </a:p>
          <a:p>
            <a:r>
              <a:rPr lang="en-US" dirty="0" smtClean="0"/>
              <a:t>Bandwidth enhancement techniques are necessary for 40 Gb/s and beyond.</a:t>
            </a:r>
          </a:p>
          <a:p>
            <a:r>
              <a:rPr lang="en-US" dirty="0" smtClean="0"/>
              <a:t>Inductor peaking is the most widely used technique.</a:t>
            </a:r>
          </a:p>
          <a:p>
            <a:r>
              <a:rPr lang="en-US" dirty="0" smtClean="0"/>
              <a:t>A TIA designed in 65nm CMOS achieves 75 GHz bandwidth, shows promising results to work at a 100 Gb/s data rate.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3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sz="1600" dirty="0" smtClean="0"/>
              <a:t>B. </a:t>
            </a:r>
            <a:r>
              <a:rPr lang="en-US" sz="1600" dirty="0" err="1" smtClean="0"/>
              <a:t>Razavi</a:t>
            </a:r>
            <a:r>
              <a:rPr lang="en-US" sz="1600" dirty="0" smtClean="0"/>
              <a:t>, Design of Integrated Circuits for Optical Communications, 2nd ed., Wiley, 2012.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1600" dirty="0" smtClean="0"/>
              <a:t>B. </a:t>
            </a:r>
            <a:r>
              <a:rPr lang="en-US" sz="1600" dirty="0" err="1" smtClean="0"/>
              <a:t>Razavi</a:t>
            </a:r>
            <a:r>
              <a:rPr lang="en-US" sz="1600" dirty="0" smtClean="0"/>
              <a:t>, RF Microelectronics, 2nd ed., Pearson Education, 2012.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1600" dirty="0" smtClean="0"/>
              <a:t>J. Kim and J. F. </a:t>
            </a:r>
            <a:r>
              <a:rPr lang="en-US" sz="1600" dirty="0" err="1" smtClean="0"/>
              <a:t>Buckwalter</a:t>
            </a:r>
            <a:r>
              <a:rPr lang="en-US" sz="1600" dirty="0" smtClean="0"/>
              <a:t>, “Bandwidth Enhancement With Low Group-Delay Variation for a 40-Gb/s </a:t>
            </a:r>
            <a:r>
              <a:rPr lang="en-US" sz="1600" dirty="0" err="1" smtClean="0"/>
              <a:t>Transimpedance</a:t>
            </a:r>
            <a:r>
              <a:rPr lang="en-US" sz="1600" dirty="0" smtClean="0"/>
              <a:t> Amplifier,” IEEE Trans. Circuits Syst. I </a:t>
            </a:r>
            <a:r>
              <a:rPr lang="en-US" sz="1600" dirty="0" err="1" smtClean="0"/>
              <a:t>Regul</a:t>
            </a:r>
            <a:r>
              <a:rPr lang="en-US" sz="1600" dirty="0" smtClean="0"/>
              <a:t>. Pap., vol. 57, no. 8, pp. 1964–1972, 2010.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1600" dirty="0" smtClean="0"/>
              <a:t>J. Kim and J. F. </a:t>
            </a:r>
            <a:r>
              <a:rPr lang="en-US" sz="1600" dirty="0" err="1" smtClean="0"/>
              <a:t>Buckwalter</a:t>
            </a:r>
            <a:r>
              <a:rPr lang="en-US" sz="1600" dirty="0" smtClean="0"/>
              <a:t>, “A 40-Gb/s Optical Transceiver Front-End in 45 nm SOI CMOS,” IEEE J. Solid State Circuits, vol. 47, no. 3, pp. 615–626, 2012.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1600" dirty="0" smtClean="0"/>
              <a:t>J.-D. Jin and S. S. H. Hsu, “A 40-Gb/s </a:t>
            </a:r>
            <a:r>
              <a:rPr lang="en-US" sz="1600" dirty="0" err="1" smtClean="0"/>
              <a:t>Transimpedance</a:t>
            </a:r>
            <a:r>
              <a:rPr lang="en-US" sz="1600" dirty="0" smtClean="0"/>
              <a:t> Amplifier in 0.18-um CMOS Technology,” IEEE J. Solid State Circuits, vol. 43, no. 6, pp. 1449–1457, 2008.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1600" dirty="0" smtClean="0"/>
              <a:t>C.-F. Liao and S.-I. Liu, “40 Gb/s </a:t>
            </a:r>
            <a:r>
              <a:rPr lang="en-US" sz="1600" dirty="0" err="1" smtClean="0"/>
              <a:t>Transimpedance</a:t>
            </a:r>
            <a:r>
              <a:rPr lang="en-US" sz="1600" dirty="0" smtClean="0"/>
              <a:t>-AGC Amplifier and CDR Circuit for Broadband Data Receivers in 90 nm CMOS,” IEEE J. Solid-State Circuits, vol. 43, no. 3, pp. 642–655, 2008.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1600" dirty="0" smtClean="0"/>
              <a:t>S. </a:t>
            </a:r>
            <a:r>
              <a:rPr lang="en-US" sz="1600" dirty="0" err="1" smtClean="0"/>
              <a:t>Bashiri</a:t>
            </a:r>
            <a:r>
              <a:rPr lang="en-US" sz="1600" dirty="0" smtClean="0"/>
              <a:t> and C. </a:t>
            </a:r>
            <a:r>
              <a:rPr lang="en-US" sz="1600" dirty="0" err="1" smtClean="0"/>
              <a:t>Plett</a:t>
            </a:r>
            <a:r>
              <a:rPr lang="en-US" sz="1600" dirty="0" smtClean="0"/>
              <a:t>, “A 40 Gb/s </a:t>
            </a:r>
            <a:r>
              <a:rPr lang="en-US" sz="1600" dirty="0" err="1" smtClean="0"/>
              <a:t>transimpedance</a:t>
            </a:r>
            <a:r>
              <a:rPr lang="en-US" sz="1600" dirty="0" smtClean="0"/>
              <a:t> amplifier in 65 nm CMOS,” in IEEE International Symposium on Circuits and Systems (ISCAS), 2010, pp. 757–760.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8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effectLst/>
              </a:rPr>
              <a:t>Thank you!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44034" name="Picture 2" descr="http://fbpicturecomments.com/wp-content/uploads/2013/12/smileys_00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760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6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Photodiode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P-I-N diode</a:t>
            </a:r>
            <a:r>
              <a:rPr lang="en-US" dirty="0" smtClean="0"/>
              <a:t> has a wider depletion region.</a:t>
            </a:r>
          </a:p>
          <a:p>
            <a:r>
              <a:rPr lang="en-US" dirty="0" smtClean="0"/>
              <a:t>Reversed biased and equivalent to a </a:t>
            </a:r>
            <a:r>
              <a:rPr lang="en-US" dirty="0" smtClean="0">
                <a:solidFill>
                  <a:srgbClr val="0000FF"/>
                </a:solidFill>
              </a:rPr>
              <a:t>capacitor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Optical power input controls an </a:t>
            </a:r>
            <a:r>
              <a:rPr lang="en-US" dirty="0" smtClean="0">
                <a:solidFill>
                  <a:srgbClr val="0000FF"/>
                </a:solidFill>
              </a:rPr>
              <a:t>AC current source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2743200"/>
            <a:ext cx="6291263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1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TIA Performance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TIA dominates performance of receiver.</a:t>
            </a:r>
          </a:p>
          <a:p>
            <a:r>
              <a:rPr lang="en-US" smtClean="0"/>
              <a:t>Performance metrics:</a:t>
            </a:r>
          </a:p>
          <a:p>
            <a:pPr lvl="1"/>
            <a:r>
              <a:rPr lang="en-US" smtClean="0"/>
              <a:t>Gain</a:t>
            </a:r>
          </a:p>
          <a:p>
            <a:pPr lvl="1"/>
            <a:r>
              <a:rPr lang="en-US" smtClean="0"/>
              <a:t>Group delay variation</a:t>
            </a:r>
          </a:p>
          <a:p>
            <a:pPr lvl="1"/>
            <a:r>
              <a:rPr lang="en-US" smtClean="0"/>
              <a:t>Bandwidth</a:t>
            </a:r>
          </a:p>
          <a:p>
            <a:pPr lvl="1"/>
            <a:r>
              <a:rPr lang="en-US" smtClean="0"/>
              <a:t>Noise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3276600"/>
            <a:ext cx="3689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Will be discussed in next section.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514600" y="3505200"/>
            <a:ext cx="685800" cy="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2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Transimpedance Gain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function: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decibel (dB) scale: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42666" y="1460633"/>
            <a:ext cx="4055969" cy="918865"/>
            <a:chOff x="4618866" y="1264959"/>
            <a:chExt cx="4055969" cy="918865"/>
          </a:xfrm>
        </p:grpSpPr>
        <p:sp>
          <p:nvSpPr>
            <p:cNvPr id="2" name="Oval 1"/>
            <p:cNvSpPr/>
            <p:nvPr/>
          </p:nvSpPr>
          <p:spPr>
            <a:xfrm>
              <a:off x="4618866" y="1465014"/>
              <a:ext cx="1172334" cy="71881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867400" y="1264959"/>
              <a:ext cx="28074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Transimpedance</a:t>
              </a:r>
              <a:r>
                <a:rPr lang="en-US" sz="20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gain</a:t>
              </a:r>
              <a:endPara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846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38671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1" b="-10770"/>
          <a:stretch/>
        </p:blipFill>
        <p:spPr bwMode="auto">
          <a:xfrm>
            <a:off x="2525712" y="1795874"/>
            <a:ext cx="3806825" cy="51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/>
          <a:stretch/>
        </p:blipFill>
        <p:spPr bwMode="auto">
          <a:xfrm>
            <a:off x="2971800" y="3124200"/>
            <a:ext cx="30908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40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Group Delay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function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Obtain group delay (GD) from phase.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Group delay variation (GDV) is </a:t>
            </a:r>
            <a:r>
              <a:rPr lang="el-GR" dirty="0" smtClean="0"/>
              <a:t>τ</a:t>
            </a:r>
            <a:r>
              <a:rPr lang="en-US" baseline="-25000" dirty="0" smtClean="0"/>
              <a:t>max</a:t>
            </a:r>
            <a:r>
              <a:rPr lang="en-US" dirty="0" smtClean="0"/>
              <a:t> – </a:t>
            </a:r>
            <a:r>
              <a:rPr lang="el-GR" dirty="0" smtClean="0"/>
              <a:t>τ</a:t>
            </a:r>
            <a:r>
              <a:rPr lang="en-US" baseline="-25000" dirty="0" smtClean="0"/>
              <a:t>min</a:t>
            </a:r>
            <a:r>
              <a:rPr lang="en-US" dirty="0" smtClean="0"/>
              <a:t> within bandwidth.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8397-789A-4103-905D-1465BD7AC40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4866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3067050" cy="170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1" b="-10770"/>
          <a:stretch/>
        </p:blipFill>
        <p:spPr bwMode="auto">
          <a:xfrm>
            <a:off x="2525712" y="1828800"/>
            <a:ext cx="3806825" cy="51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6"/>
          <a:stretch/>
        </p:blipFill>
        <p:spPr bwMode="auto">
          <a:xfrm>
            <a:off x="3657600" y="3200400"/>
            <a:ext cx="15446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2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4962</TotalTime>
  <Words>2716</Words>
  <Application>Microsoft Macintosh PowerPoint</Application>
  <PresentationFormat>On-screen Show (4:3)</PresentationFormat>
  <Paragraphs>440</Paragraphs>
  <Slides>52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Transimpedance Amplifiers  in CMOS Technology</vt:lpstr>
      <vt:lpstr>Outline</vt:lpstr>
      <vt:lpstr>Motivation</vt:lpstr>
      <vt:lpstr>Part 1: Role of TIA</vt:lpstr>
      <vt:lpstr>TIA in Optical Receiver</vt:lpstr>
      <vt:lpstr>Photodiode</vt:lpstr>
      <vt:lpstr>TIA Performance</vt:lpstr>
      <vt:lpstr>Transimpedance Gain</vt:lpstr>
      <vt:lpstr>Group Delay</vt:lpstr>
      <vt:lpstr>Bandwidth</vt:lpstr>
      <vt:lpstr>Bandwidth</vt:lpstr>
      <vt:lpstr>Part 2: Representative TIA</vt:lpstr>
      <vt:lpstr>Representative TIA</vt:lpstr>
      <vt:lpstr>CG: Gain and Bandwidth</vt:lpstr>
      <vt:lpstr>CG: Noise at Vout</vt:lpstr>
      <vt:lpstr>Input Referred Noise</vt:lpstr>
      <vt:lpstr>CG: Input Referred Noise</vt:lpstr>
      <vt:lpstr>S-FB: Gain and Bandwidth</vt:lpstr>
      <vt:lpstr>S-FB: Input Referred Noise</vt:lpstr>
      <vt:lpstr>Comparison: Noise</vt:lpstr>
      <vt:lpstr>Comparison: Bandwidth</vt:lpstr>
      <vt:lpstr>Possibility for 40 Gb/s?</vt:lpstr>
      <vt:lpstr>Filling the Gap</vt:lpstr>
      <vt:lpstr>Part 3: Recent Literature (Bandwidth Enhancement Techniques)</vt:lpstr>
      <vt:lpstr>Methods of Bandwidth Enhancement</vt:lpstr>
      <vt:lpstr>Series Inductor (1)</vt:lpstr>
      <vt:lpstr>Series Inductor (2)</vt:lpstr>
      <vt:lpstr>Series Inductor (3)</vt:lpstr>
      <vt:lpstr>Series Inductor (4)</vt:lpstr>
      <vt:lpstr>π-type Inductor Peaking (1)</vt:lpstr>
      <vt:lpstr>π-type Inductor Peaking (2)</vt:lpstr>
      <vt:lpstr>π-type Inductor Peaking (3)</vt:lpstr>
      <vt:lpstr>TRN (1)</vt:lpstr>
      <vt:lpstr>TRN (2)</vt:lpstr>
      <vt:lpstr>TRN (3)</vt:lpstr>
      <vt:lpstr>Inductor Peaking Downsides</vt:lpstr>
      <vt:lpstr>Implementation of On Chip Inductors</vt:lpstr>
      <vt:lpstr>Inductor Parameters</vt:lpstr>
      <vt:lpstr>Self Resonance Frequency</vt:lpstr>
      <vt:lpstr>Effect of Q value</vt:lpstr>
      <vt:lpstr>gm-boosting (1)</vt:lpstr>
      <vt:lpstr>gm-boosting (2)</vt:lpstr>
      <vt:lpstr>Summary of Techniques</vt:lpstr>
      <vt:lpstr>Part 4 Proposed Design for 100 Gb/s</vt:lpstr>
      <vt:lpstr>Overall Circuit</vt:lpstr>
      <vt:lpstr>gm-boosting Stage</vt:lpstr>
      <vt:lpstr>Capacitive Degeneration</vt:lpstr>
      <vt:lpstr>TIA Bandwidth and Gain</vt:lpstr>
      <vt:lpstr>Comparison</vt:lpstr>
      <vt:lpstr>Conclusion</vt:lpstr>
      <vt:lpstr>Reference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Chong</dc:creator>
  <cp:lastModifiedBy>Dong Ha</cp:lastModifiedBy>
  <cp:revision>224</cp:revision>
  <dcterms:created xsi:type="dcterms:W3CDTF">2014-02-24T21:17:35Z</dcterms:created>
  <dcterms:modified xsi:type="dcterms:W3CDTF">2014-04-29T22:00:11Z</dcterms:modified>
</cp:coreProperties>
</file>