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145500" cy="32118300"/>
  <p:notesSz cx="20262850" cy="32099250"/>
  <p:defaultTextStyle>
    <a:defPPr>
      <a:defRPr lang="en-US"/>
    </a:defPPr>
    <a:lvl1pPr marL="0" algn="l" defTabSz="3043477" rtl="0" eaLnBrk="1" latinLnBrk="0" hangingPunct="1">
      <a:defRPr sz="6019" kern="1200">
        <a:solidFill>
          <a:schemeClr val="tx1"/>
        </a:solidFill>
        <a:latin typeface="+mn-lt"/>
        <a:ea typeface="+mn-ea"/>
        <a:cs typeface="+mn-cs"/>
      </a:defRPr>
    </a:lvl1pPr>
    <a:lvl2pPr marL="1521739" algn="l" defTabSz="3043477" rtl="0" eaLnBrk="1" latinLnBrk="0" hangingPunct="1">
      <a:defRPr sz="6019" kern="1200">
        <a:solidFill>
          <a:schemeClr val="tx1"/>
        </a:solidFill>
        <a:latin typeface="+mn-lt"/>
        <a:ea typeface="+mn-ea"/>
        <a:cs typeface="+mn-cs"/>
      </a:defRPr>
    </a:lvl2pPr>
    <a:lvl3pPr marL="3043477" algn="l" defTabSz="3043477" rtl="0" eaLnBrk="1" latinLnBrk="0" hangingPunct="1">
      <a:defRPr sz="6019" kern="1200">
        <a:solidFill>
          <a:schemeClr val="tx1"/>
        </a:solidFill>
        <a:latin typeface="+mn-lt"/>
        <a:ea typeface="+mn-ea"/>
        <a:cs typeface="+mn-cs"/>
      </a:defRPr>
    </a:lvl3pPr>
    <a:lvl4pPr marL="4565217" algn="l" defTabSz="3043477" rtl="0" eaLnBrk="1" latinLnBrk="0" hangingPunct="1">
      <a:defRPr sz="6019" kern="1200">
        <a:solidFill>
          <a:schemeClr val="tx1"/>
        </a:solidFill>
        <a:latin typeface="+mn-lt"/>
        <a:ea typeface="+mn-ea"/>
        <a:cs typeface="+mn-cs"/>
      </a:defRPr>
    </a:lvl4pPr>
    <a:lvl5pPr marL="6086956" algn="l" defTabSz="3043477" rtl="0" eaLnBrk="1" latinLnBrk="0" hangingPunct="1">
      <a:defRPr sz="6019" kern="1200">
        <a:solidFill>
          <a:schemeClr val="tx1"/>
        </a:solidFill>
        <a:latin typeface="+mn-lt"/>
        <a:ea typeface="+mn-ea"/>
        <a:cs typeface="+mn-cs"/>
      </a:defRPr>
    </a:lvl5pPr>
    <a:lvl6pPr marL="7608695" algn="l" defTabSz="3043477" rtl="0" eaLnBrk="1" latinLnBrk="0" hangingPunct="1">
      <a:defRPr sz="6019" kern="1200">
        <a:solidFill>
          <a:schemeClr val="tx1"/>
        </a:solidFill>
        <a:latin typeface="+mn-lt"/>
        <a:ea typeface="+mn-ea"/>
        <a:cs typeface="+mn-cs"/>
      </a:defRPr>
    </a:lvl6pPr>
    <a:lvl7pPr marL="9130433" algn="l" defTabSz="3043477" rtl="0" eaLnBrk="1" latinLnBrk="0" hangingPunct="1">
      <a:defRPr sz="6019" kern="1200">
        <a:solidFill>
          <a:schemeClr val="tx1"/>
        </a:solidFill>
        <a:latin typeface="+mn-lt"/>
        <a:ea typeface="+mn-ea"/>
        <a:cs typeface="+mn-cs"/>
      </a:defRPr>
    </a:lvl7pPr>
    <a:lvl8pPr marL="10652172" algn="l" defTabSz="3043477" rtl="0" eaLnBrk="1" latinLnBrk="0" hangingPunct="1">
      <a:defRPr sz="6019" kern="1200">
        <a:solidFill>
          <a:schemeClr val="tx1"/>
        </a:solidFill>
        <a:latin typeface="+mn-lt"/>
        <a:ea typeface="+mn-ea"/>
        <a:cs typeface="+mn-cs"/>
      </a:defRPr>
    </a:lvl8pPr>
    <a:lvl9pPr marL="12173912" algn="l" defTabSz="3043477" rtl="0" eaLnBrk="1" latinLnBrk="0" hangingPunct="1">
      <a:defRPr sz="601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116" userDrawn="1">
          <p15:clr>
            <a:srgbClr val="A4A3A4"/>
          </p15:clr>
        </p15:guide>
        <p15:guide id="2" pos="64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62A"/>
    <a:srgbClr val="F7601D"/>
    <a:srgbClr val="F76321"/>
    <a:srgbClr val="F55209"/>
    <a:srgbClr val="F76929"/>
    <a:srgbClr val="F6882E"/>
    <a:srgbClr val="F79443"/>
    <a:srgbClr val="F8A45E"/>
    <a:srgbClr val="F5801F"/>
    <a:srgbClr val="C141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9826" autoAdjust="0"/>
  </p:normalViewPr>
  <p:slideViewPr>
    <p:cSldViewPr>
      <p:cViewPr varScale="1">
        <p:scale>
          <a:sx n="26" d="100"/>
          <a:sy n="26" d="100"/>
        </p:scale>
        <p:origin x="3612" y="174"/>
      </p:cViewPr>
      <p:guideLst>
        <p:guide orient="horz" pos="10116"/>
        <p:guide pos="64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ant'e%20Dancy\Documents\Virginia%20Tech%20Classes\Grad%20School\Spring%202017\ECE%205974%20Independent%20Study\EMG%20Circui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Maximum Output Power at Rload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Sheet8!$S$5:$S$19</c:f>
              <c:numCache>
                <c:formatCode>General</c:formatCode>
                <c:ptCount val="15"/>
                <c:pt idx="0">
                  <c:v>1</c:v>
                </c:pt>
                <c:pt idx="1">
                  <c:v>100</c:v>
                </c:pt>
                <c:pt idx="2">
                  <c:v>500</c:v>
                </c:pt>
                <c:pt idx="3">
                  <c:v>900</c:v>
                </c:pt>
                <c:pt idx="4">
                  <c:v>1000</c:v>
                </c:pt>
                <c:pt idx="5">
                  <c:v>1500</c:v>
                </c:pt>
                <c:pt idx="6">
                  <c:v>2000</c:v>
                </c:pt>
                <c:pt idx="7">
                  <c:v>2250</c:v>
                </c:pt>
                <c:pt idx="8">
                  <c:v>2500</c:v>
                </c:pt>
                <c:pt idx="9">
                  <c:v>2750</c:v>
                </c:pt>
                <c:pt idx="10">
                  <c:v>3000</c:v>
                </c:pt>
                <c:pt idx="11">
                  <c:v>4000</c:v>
                </c:pt>
                <c:pt idx="12">
                  <c:v>5000</c:v>
                </c:pt>
                <c:pt idx="13">
                  <c:v>7000</c:v>
                </c:pt>
                <c:pt idx="14">
                  <c:v>10000</c:v>
                </c:pt>
              </c:numCache>
            </c:numRef>
          </c:xVal>
          <c:yVal>
            <c:numRef>
              <c:f>Sheet8!$U$5:$U$19</c:f>
              <c:numCache>
                <c:formatCode>General</c:formatCode>
                <c:ptCount val="15"/>
                <c:pt idx="0">
                  <c:v>9.2860999999999999E-2</c:v>
                </c:pt>
                <c:pt idx="1">
                  <c:v>7.4588000000000001</c:v>
                </c:pt>
                <c:pt idx="2">
                  <c:v>22.280999999999999</c:v>
                </c:pt>
                <c:pt idx="3">
                  <c:v>28.11</c:v>
                </c:pt>
                <c:pt idx="4">
                  <c:v>28.946999999999999</c:v>
                </c:pt>
                <c:pt idx="5">
                  <c:v>31.572999999999997</c:v>
                </c:pt>
                <c:pt idx="6">
                  <c:v>32.673000000000002</c:v>
                </c:pt>
                <c:pt idx="7">
                  <c:v>33.033000000000001</c:v>
                </c:pt>
                <c:pt idx="8">
                  <c:v>33.230000000000004</c:v>
                </c:pt>
                <c:pt idx="9">
                  <c:v>33.298000000000002</c:v>
                </c:pt>
                <c:pt idx="10">
                  <c:v>32.739999999999995</c:v>
                </c:pt>
                <c:pt idx="11">
                  <c:v>32.521000000000001</c:v>
                </c:pt>
                <c:pt idx="12">
                  <c:v>31.152999999999999</c:v>
                </c:pt>
                <c:pt idx="13">
                  <c:v>25.756</c:v>
                </c:pt>
                <c:pt idx="14">
                  <c:v>25.213999999999999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1B08-4A22-BDF9-965D7C8586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6866544"/>
        <c:axId val="396866936"/>
      </c:scatterChart>
      <c:valAx>
        <c:axId val="396866544"/>
        <c:scaling>
          <c:orientation val="minMax"/>
          <c:max val="1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Resistance, </a:t>
                </a:r>
                <a:r>
                  <a:rPr lang="el-GR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866936"/>
        <c:crosses val="autoZero"/>
        <c:crossBetween val="midCat"/>
      </c:valAx>
      <c:valAx>
        <c:axId val="39686693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Power, 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8665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5913" y="9977492"/>
            <a:ext cx="17973675" cy="68846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71825" y="18200370"/>
            <a:ext cx="14801850" cy="82080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10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20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530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041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551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061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572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082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Freeform 6"/>
          <p:cNvSpPr/>
          <p:nvPr userDrawn="1"/>
        </p:nvSpPr>
        <p:spPr>
          <a:xfrm flipH="1">
            <a:off x="0" y="-74877"/>
            <a:ext cx="21145500" cy="446140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9468 h 23922"/>
              <a:gd name="connsiteX2" fmla="*/ 21600 w 21600"/>
              <a:gd name="connsiteY2" fmla="*/ 1732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3995 h 14454"/>
              <a:gd name="connsiteX1" fmla="*/ 21600 w 21600"/>
              <a:gd name="connsiteY1" fmla="*/ 0 h 14454"/>
              <a:gd name="connsiteX2" fmla="*/ 21600 w 21600"/>
              <a:gd name="connsiteY2" fmla="*/ 7854 h 14454"/>
              <a:gd name="connsiteX3" fmla="*/ 0 w 21600"/>
              <a:gd name="connsiteY3" fmla="*/ 10704 h 14454"/>
              <a:gd name="connsiteX4" fmla="*/ 0 w 21600"/>
              <a:gd name="connsiteY4" fmla="*/ 3995 h 14454"/>
              <a:gd name="connsiteX0" fmla="*/ 0 w 21600"/>
              <a:gd name="connsiteY0" fmla="*/ 1184 h 14454"/>
              <a:gd name="connsiteX1" fmla="*/ 21600 w 21600"/>
              <a:gd name="connsiteY1" fmla="*/ 0 h 14454"/>
              <a:gd name="connsiteX2" fmla="*/ 21600 w 21600"/>
              <a:gd name="connsiteY2" fmla="*/ 7854 h 14454"/>
              <a:gd name="connsiteX3" fmla="*/ 0 w 21600"/>
              <a:gd name="connsiteY3" fmla="*/ 10704 h 14454"/>
              <a:gd name="connsiteX4" fmla="*/ 0 w 21600"/>
              <a:gd name="connsiteY4" fmla="*/ 1184 h 14454"/>
              <a:gd name="connsiteX0" fmla="*/ 0 w 21600"/>
              <a:gd name="connsiteY0" fmla="*/ 0 h 13270"/>
              <a:gd name="connsiteX1" fmla="*/ 21600 w 21600"/>
              <a:gd name="connsiteY1" fmla="*/ 739 h 13270"/>
              <a:gd name="connsiteX2" fmla="*/ 21600 w 21600"/>
              <a:gd name="connsiteY2" fmla="*/ 6670 h 13270"/>
              <a:gd name="connsiteX3" fmla="*/ 0 w 21600"/>
              <a:gd name="connsiteY3" fmla="*/ 9520 h 13270"/>
              <a:gd name="connsiteX4" fmla="*/ 0 w 21600"/>
              <a:gd name="connsiteY4" fmla="*/ 0 h 13270"/>
              <a:gd name="connsiteX0" fmla="*/ 0 w 21600"/>
              <a:gd name="connsiteY0" fmla="*/ 3108 h 16378"/>
              <a:gd name="connsiteX1" fmla="*/ 20100 w 21600"/>
              <a:gd name="connsiteY1" fmla="*/ 0 h 16378"/>
              <a:gd name="connsiteX2" fmla="*/ 21600 w 21600"/>
              <a:gd name="connsiteY2" fmla="*/ 9778 h 16378"/>
              <a:gd name="connsiteX3" fmla="*/ 0 w 21600"/>
              <a:gd name="connsiteY3" fmla="*/ 12628 h 16378"/>
              <a:gd name="connsiteX4" fmla="*/ 0 w 21600"/>
              <a:gd name="connsiteY4" fmla="*/ 3108 h 16378"/>
              <a:gd name="connsiteX0" fmla="*/ 0 w 21600"/>
              <a:gd name="connsiteY0" fmla="*/ 1 h 13271"/>
              <a:gd name="connsiteX1" fmla="*/ 21600 w 21600"/>
              <a:gd name="connsiteY1" fmla="*/ 0 h 13271"/>
              <a:gd name="connsiteX2" fmla="*/ 21600 w 21600"/>
              <a:gd name="connsiteY2" fmla="*/ 6671 h 13271"/>
              <a:gd name="connsiteX3" fmla="*/ 0 w 21600"/>
              <a:gd name="connsiteY3" fmla="*/ 9521 h 13271"/>
              <a:gd name="connsiteX4" fmla="*/ 0 w 21600"/>
              <a:gd name="connsiteY4" fmla="*/ 1 h 13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3271">
                <a:moveTo>
                  <a:pt x="0" y="1"/>
                </a:moveTo>
                <a:lnTo>
                  <a:pt x="21600" y="0"/>
                </a:lnTo>
                <a:lnTo>
                  <a:pt x="21600" y="6671"/>
                </a:lnTo>
                <a:cubicBezTo>
                  <a:pt x="10800" y="6671"/>
                  <a:pt x="10800" y="13271"/>
                  <a:pt x="0" y="9521"/>
                </a:cubicBezTo>
                <a:lnTo>
                  <a:pt x="0" y="1"/>
                </a:lnTo>
                <a:close/>
              </a:path>
            </a:pathLst>
          </a:custGeom>
          <a:gradFill>
            <a:gsLst>
              <a:gs pos="43000">
                <a:srgbClr val="F76929"/>
              </a:gs>
              <a:gs pos="0">
                <a:srgbClr val="F5801F"/>
              </a:gs>
              <a:gs pos="100000">
                <a:srgbClr val="F6882E"/>
              </a:gs>
            </a:gsLst>
            <a:lin ang="5400000" scaled="1"/>
          </a:gradFill>
          <a:ln>
            <a:noFill/>
          </a:ln>
          <a:effectLst>
            <a:innerShdw blurRad="1270000" dist="76200" dir="5400000">
              <a:schemeClr val="tx1"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99" dirty="0"/>
          </a:p>
        </p:txBody>
      </p:sp>
      <p:pic>
        <p:nvPicPr>
          <p:cNvPr id="8" name="Picture 1" descr="MICS_logo_final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365"/>
            <a:ext cx="4552156" cy="2304785"/>
          </a:xfrm>
          <a:prstGeom prst="rect">
            <a:avLst/>
          </a:prstGeom>
        </p:spPr>
      </p:pic>
      <p:pic>
        <p:nvPicPr>
          <p:cNvPr id="9" name="Picture 3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9922" y="30967427"/>
            <a:ext cx="4345490" cy="873075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146844" y="31403252"/>
            <a:ext cx="9104313" cy="58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80" b="1" dirty="0">
                <a:solidFill>
                  <a:srgbClr val="F7601D"/>
                </a:solidFill>
                <a:latin typeface="Corbel" pitchFamily="34" charset="0"/>
                <a:ea typeface="Arial Unicode MS" pitchFamily="34" charset="-128"/>
                <a:cs typeface="Arial Unicode MS" pitchFamily="34" charset="-128"/>
              </a:rPr>
              <a:t>Multifunctional Integrated Circuits and Systems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7275" y="7494273"/>
            <a:ext cx="9339263" cy="21196593"/>
          </a:xfrm>
        </p:spPr>
        <p:txBody>
          <a:bodyPr/>
          <a:lstStyle>
            <a:lvl1pPr>
              <a:defRPr sz="9250"/>
            </a:lvl1pPr>
            <a:lvl2pPr>
              <a:defRPr sz="7901"/>
            </a:lvl2pPr>
            <a:lvl3pPr>
              <a:defRPr sz="6648"/>
            </a:lvl3pPr>
            <a:lvl4pPr>
              <a:defRPr sz="5974"/>
            </a:lvl4pPr>
            <a:lvl5pPr>
              <a:defRPr sz="5974"/>
            </a:lvl5pPr>
            <a:lvl6pPr>
              <a:defRPr sz="5974"/>
            </a:lvl6pPr>
            <a:lvl7pPr>
              <a:defRPr sz="5974"/>
            </a:lvl7pPr>
            <a:lvl8pPr>
              <a:defRPr sz="5974"/>
            </a:lvl8pPr>
            <a:lvl9pPr>
              <a:defRPr sz="597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48962" y="7494273"/>
            <a:ext cx="9339263" cy="21196593"/>
          </a:xfrm>
        </p:spPr>
        <p:txBody>
          <a:bodyPr/>
          <a:lstStyle>
            <a:lvl1pPr>
              <a:defRPr sz="9250"/>
            </a:lvl1pPr>
            <a:lvl2pPr>
              <a:defRPr sz="7901"/>
            </a:lvl2pPr>
            <a:lvl3pPr>
              <a:defRPr sz="6648"/>
            </a:lvl3pPr>
            <a:lvl4pPr>
              <a:defRPr sz="5974"/>
            </a:lvl4pPr>
            <a:lvl5pPr>
              <a:defRPr sz="5974"/>
            </a:lvl5pPr>
            <a:lvl6pPr>
              <a:defRPr sz="5974"/>
            </a:lvl6pPr>
            <a:lvl7pPr>
              <a:defRPr sz="5974"/>
            </a:lvl7pPr>
            <a:lvl8pPr>
              <a:defRPr sz="5974"/>
            </a:lvl8pPr>
            <a:lvl9pPr>
              <a:defRPr sz="597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F449-065F-463C-9870-174839777D82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5556-83AC-4272-8EFD-494284133B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7275" y="7189446"/>
            <a:ext cx="9342935" cy="2996219"/>
          </a:xfrm>
        </p:spPr>
        <p:txBody>
          <a:bodyPr anchor="b"/>
          <a:lstStyle>
            <a:lvl1pPr marL="0" indent="0">
              <a:buNone/>
              <a:defRPr sz="7901" b="1"/>
            </a:lvl1pPr>
            <a:lvl2pPr marL="1510296" indent="0">
              <a:buNone/>
              <a:defRPr sz="6648" b="1"/>
            </a:lvl2pPr>
            <a:lvl3pPr marL="3020592" indent="0">
              <a:buNone/>
              <a:defRPr sz="5974" b="1"/>
            </a:lvl3pPr>
            <a:lvl4pPr marL="4530889" indent="0">
              <a:buNone/>
              <a:defRPr sz="5299" b="1"/>
            </a:lvl4pPr>
            <a:lvl5pPr marL="6041185" indent="0">
              <a:buNone/>
              <a:defRPr sz="5299" b="1"/>
            </a:lvl5pPr>
            <a:lvl6pPr marL="7551480" indent="0">
              <a:buNone/>
              <a:defRPr sz="5299" b="1"/>
            </a:lvl6pPr>
            <a:lvl7pPr marL="9061776" indent="0">
              <a:buNone/>
              <a:defRPr sz="5299" b="1"/>
            </a:lvl7pPr>
            <a:lvl8pPr marL="10572072" indent="0">
              <a:buNone/>
              <a:defRPr sz="5299" b="1"/>
            </a:lvl8pPr>
            <a:lvl9pPr marL="12082369" indent="0">
              <a:buNone/>
              <a:defRPr sz="52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275" y="10185665"/>
            <a:ext cx="9342935" cy="18505198"/>
          </a:xfrm>
        </p:spPr>
        <p:txBody>
          <a:bodyPr/>
          <a:lstStyle>
            <a:lvl1pPr>
              <a:defRPr sz="7901"/>
            </a:lvl1pPr>
            <a:lvl2pPr>
              <a:defRPr sz="6648"/>
            </a:lvl2pPr>
            <a:lvl3pPr>
              <a:defRPr sz="5974"/>
            </a:lvl3pPr>
            <a:lvl4pPr>
              <a:defRPr sz="5299"/>
            </a:lvl4pPr>
            <a:lvl5pPr>
              <a:defRPr sz="5299"/>
            </a:lvl5pPr>
            <a:lvl6pPr>
              <a:defRPr sz="5299"/>
            </a:lvl6pPr>
            <a:lvl7pPr>
              <a:defRPr sz="5299"/>
            </a:lvl7pPr>
            <a:lvl8pPr>
              <a:defRPr sz="5299"/>
            </a:lvl8pPr>
            <a:lvl9pPr>
              <a:defRPr sz="5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741621" y="7189446"/>
            <a:ext cx="9346605" cy="2996219"/>
          </a:xfrm>
        </p:spPr>
        <p:txBody>
          <a:bodyPr anchor="b"/>
          <a:lstStyle>
            <a:lvl1pPr marL="0" indent="0">
              <a:buNone/>
              <a:defRPr sz="7901" b="1"/>
            </a:lvl1pPr>
            <a:lvl2pPr marL="1510296" indent="0">
              <a:buNone/>
              <a:defRPr sz="6648" b="1"/>
            </a:lvl2pPr>
            <a:lvl3pPr marL="3020592" indent="0">
              <a:buNone/>
              <a:defRPr sz="5974" b="1"/>
            </a:lvl3pPr>
            <a:lvl4pPr marL="4530889" indent="0">
              <a:buNone/>
              <a:defRPr sz="5299" b="1"/>
            </a:lvl4pPr>
            <a:lvl5pPr marL="6041185" indent="0">
              <a:buNone/>
              <a:defRPr sz="5299" b="1"/>
            </a:lvl5pPr>
            <a:lvl6pPr marL="7551480" indent="0">
              <a:buNone/>
              <a:defRPr sz="5299" b="1"/>
            </a:lvl6pPr>
            <a:lvl7pPr marL="9061776" indent="0">
              <a:buNone/>
              <a:defRPr sz="5299" b="1"/>
            </a:lvl7pPr>
            <a:lvl8pPr marL="10572072" indent="0">
              <a:buNone/>
              <a:defRPr sz="5299" b="1"/>
            </a:lvl8pPr>
            <a:lvl9pPr marL="12082369" indent="0">
              <a:buNone/>
              <a:defRPr sz="52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741621" y="10185665"/>
            <a:ext cx="9346605" cy="18505198"/>
          </a:xfrm>
        </p:spPr>
        <p:txBody>
          <a:bodyPr/>
          <a:lstStyle>
            <a:lvl1pPr>
              <a:defRPr sz="7901"/>
            </a:lvl1pPr>
            <a:lvl2pPr>
              <a:defRPr sz="6648"/>
            </a:lvl2pPr>
            <a:lvl3pPr>
              <a:defRPr sz="5974"/>
            </a:lvl3pPr>
            <a:lvl4pPr>
              <a:defRPr sz="5299"/>
            </a:lvl4pPr>
            <a:lvl5pPr>
              <a:defRPr sz="5299"/>
            </a:lvl5pPr>
            <a:lvl6pPr>
              <a:defRPr sz="5299"/>
            </a:lvl6pPr>
            <a:lvl7pPr>
              <a:defRPr sz="5299"/>
            </a:lvl7pPr>
            <a:lvl8pPr>
              <a:defRPr sz="5299"/>
            </a:lvl8pPr>
            <a:lvl9pPr>
              <a:defRPr sz="5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F449-065F-463C-9870-174839777D82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5556-83AC-4272-8EFD-494284133B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7275" y="1286221"/>
            <a:ext cx="19030950" cy="5353050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7275" y="7494273"/>
            <a:ext cx="19030950" cy="21196593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57275" y="29768908"/>
            <a:ext cx="4933950" cy="1710002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1F449-065F-463C-9870-174839777D82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24713" y="29768908"/>
            <a:ext cx="6696075" cy="1710002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54275" y="29768908"/>
            <a:ext cx="4933950" cy="1710002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05556-83AC-4272-8EFD-494284133B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46844" y="31374821"/>
            <a:ext cx="9104313" cy="58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80" b="1" dirty="0">
                <a:solidFill>
                  <a:srgbClr val="F7601D"/>
                </a:solidFill>
                <a:latin typeface="Corbel" pitchFamily="34" charset="0"/>
                <a:ea typeface="Arial Unicode MS" pitchFamily="34" charset="-128"/>
                <a:cs typeface="Arial Unicode MS" pitchFamily="34" charset="-128"/>
              </a:rPr>
              <a:t>Multifunctional Integrated Circuits and Systems</a:t>
            </a:r>
          </a:p>
        </p:txBody>
      </p:sp>
      <p:sp>
        <p:nvSpPr>
          <p:cNvPr id="9" name="Freeform 6"/>
          <p:cNvSpPr/>
          <p:nvPr userDrawn="1"/>
        </p:nvSpPr>
        <p:spPr>
          <a:xfrm flipH="1">
            <a:off x="0" y="-74877"/>
            <a:ext cx="21145500" cy="446140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9468 h 23922"/>
              <a:gd name="connsiteX2" fmla="*/ 21600 w 21600"/>
              <a:gd name="connsiteY2" fmla="*/ 1732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3995 h 14454"/>
              <a:gd name="connsiteX1" fmla="*/ 21600 w 21600"/>
              <a:gd name="connsiteY1" fmla="*/ 0 h 14454"/>
              <a:gd name="connsiteX2" fmla="*/ 21600 w 21600"/>
              <a:gd name="connsiteY2" fmla="*/ 7854 h 14454"/>
              <a:gd name="connsiteX3" fmla="*/ 0 w 21600"/>
              <a:gd name="connsiteY3" fmla="*/ 10704 h 14454"/>
              <a:gd name="connsiteX4" fmla="*/ 0 w 21600"/>
              <a:gd name="connsiteY4" fmla="*/ 3995 h 14454"/>
              <a:gd name="connsiteX0" fmla="*/ 0 w 21600"/>
              <a:gd name="connsiteY0" fmla="*/ 1184 h 14454"/>
              <a:gd name="connsiteX1" fmla="*/ 21600 w 21600"/>
              <a:gd name="connsiteY1" fmla="*/ 0 h 14454"/>
              <a:gd name="connsiteX2" fmla="*/ 21600 w 21600"/>
              <a:gd name="connsiteY2" fmla="*/ 7854 h 14454"/>
              <a:gd name="connsiteX3" fmla="*/ 0 w 21600"/>
              <a:gd name="connsiteY3" fmla="*/ 10704 h 14454"/>
              <a:gd name="connsiteX4" fmla="*/ 0 w 21600"/>
              <a:gd name="connsiteY4" fmla="*/ 1184 h 14454"/>
              <a:gd name="connsiteX0" fmla="*/ 0 w 21600"/>
              <a:gd name="connsiteY0" fmla="*/ 0 h 13270"/>
              <a:gd name="connsiteX1" fmla="*/ 21600 w 21600"/>
              <a:gd name="connsiteY1" fmla="*/ 739 h 13270"/>
              <a:gd name="connsiteX2" fmla="*/ 21600 w 21600"/>
              <a:gd name="connsiteY2" fmla="*/ 6670 h 13270"/>
              <a:gd name="connsiteX3" fmla="*/ 0 w 21600"/>
              <a:gd name="connsiteY3" fmla="*/ 9520 h 13270"/>
              <a:gd name="connsiteX4" fmla="*/ 0 w 21600"/>
              <a:gd name="connsiteY4" fmla="*/ 0 h 13270"/>
              <a:gd name="connsiteX0" fmla="*/ 0 w 21600"/>
              <a:gd name="connsiteY0" fmla="*/ 3108 h 16378"/>
              <a:gd name="connsiteX1" fmla="*/ 20100 w 21600"/>
              <a:gd name="connsiteY1" fmla="*/ 0 h 16378"/>
              <a:gd name="connsiteX2" fmla="*/ 21600 w 21600"/>
              <a:gd name="connsiteY2" fmla="*/ 9778 h 16378"/>
              <a:gd name="connsiteX3" fmla="*/ 0 w 21600"/>
              <a:gd name="connsiteY3" fmla="*/ 12628 h 16378"/>
              <a:gd name="connsiteX4" fmla="*/ 0 w 21600"/>
              <a:gd name="connsiteY4" fmla="*/ 3108 h 16378"/>
              <a:gd name="connsiteX0" fmla="*/ 0 w 21600"/>
              <a:gd name="connsiteY0" fmla="*/ 1 h 13271"/>
              <a:gd name="connsiteX1" fmla="*/ 21600 w 21600"/>
              <a:gd name="connsiteY1" fmla="*/ 0 h 13271"/>
              <a:gd name="connsiteX2" fmla="*/ 21600 w 21600"/>
              <a:gd name="connsiteY2" fmla="*/ 6671 h 13271"/>
              <a:gd name="connsiteX3" fmla="*/ 0 w 21600"/>
              <a:gd name="connsiteY3" fmla="*/ 9521 h 13271"/>
              <a:gd name="connsiteX4" fmla="*/ 0 w 21600"/>
              <a:gd name="connsiteY4" fmla="*/ 1 h 13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3271">
                <a:moveTo>
                  <a:pt x="0" y="1"/>
                </a:moveTo>
                <a:lnTo>
                  <a:pt x="21600" y="0"/>
                </a:lnTo>
                <a:lnTo>
                  <a:pt x="21600" y="6671"/>
                </a:lnTo>
                <a:cubicBezTo>
                  <a:pt x="10800" y="6671"/>
                  <a:pt x="10800" y="13271"/>
                  <a:pt x="0" y="9521"/>
                </a:cubicBezTo>
                <a:lnTo>
                  <a:pt x="0" y="1"/>
                </a:lnTo>
                <a:close/>
              </a:path>
            </a:pathLst>
          </a:custGeom>
          <a:gradFill>
            <a:gsLst>
              <a:gs pos="43000">
                <a:srgbClr val="F76929"/>
              </a:gs>
              <a:gs pos="0">
                <a:srgbClr val="F5801F"/>
              </a:gs>
              <a:gs pos="100000">
                <a:srgbClr val="F6882E"/>
              </a:gs>
            </a:gsLst>
            <a:lin ang="5400000" scaled="1"/>
          </a:gradFill>
          <a:ln>
            <a:noFill/>
          </a:ln>
          <a:effectLst>
            <a:innerShdw blurRad="1270000" dist="76200" dir="5400000">
              <a:schemeClr val="tx1"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99" dirty="0"/>
          </a:p>
        </p:txBody>
      </p:sp>
      <p:pic>
        <p:nvPicPr>
          <p:cNvPr id="10" name="Picture 1" descr="MICS_logo_final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8696"/>
            <a:ext cx="4552156" cy="2304785"/>
          </a:xfrm>
          <a:prstGeom prst="rect">
            <a:avLst/>
          </a:prstGeom>
        </p:spPr>
      </p:pic>
      <p:cxnSp>
        <p:nvCxnSpPr>
          <p:cNvPr id="11" name="Straight Connector 17"/>
          <p:cNvCxnSpPr/>
          <p:nvPr userDrawn="1"/>
        </p:nvCxnSpPr>
        <p:spPr>
          <a:xfrm rot="5400000">
            <a:off x="-2921697" y="17880209"/>
            <a:ext cx="26989068" cy="1704"/>
          </a:xfrm>
          <a:prstGeom prst="line">
            <a:avLst/>
          </a:prstGeom>
          <a:ln>
            <a:solidFill>
              <a:srgbClr val="F686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</p:sldLayoutIdLst>
  <p:txStyles>
    <p:titleStyle>
      <a:lvl1pPr algn="ctr" defTabSz="3020592" rtl="0" eaLnBrk="1" latinLnBrk="0" hangingPunct="1">
        <a:spcBef>
          <a:spcPct val="0"/>
        </a:spcBef>
        <a:buNone/>
        <a:defRPr sz="145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32722" indent="-1132722" algn="l" defTabSz="3020592" rtl="0" eaLnBrk="1" latinLnBrk="0" hangingPunct="1">
        <a:spcBef>
          <a:spcPct val="20000"/>
        </a:spcBef>
        <a:buFont typeface="Arial" pitchFamily="34" charset="0"/>
        <a:buChar char="•"/>
        <a:defRPr sz="10599" kern="1200">
          <a:solidFill>
            <a:schemeClr val="tx1"/>
          </a:solidFill>
          <a:latin typeface="+mn-lt"/>
          <a:ea typeface="+mn-ea"/>
          <a:cs typeface="+mn-cs"/>
        </a:defRPr>
      </a:lvl1pPr>
      <a:lvl2pPr marL="2454231" indent="-943935" algn="l" defTabSz="3020592" rtl="0" eaLnBrk="1" latinLnBrk="0" hangingPunct="1">
        <a:spcBef>
          <a:spcPct val="20000"/>
        </a:spcBef>
        <a:buFont typeface="Arial" pitchFamily="34" charset="0"/>
        <a:buChar char="–"/>
        <a:defRPr sz="9250" kern="1200">
          <a:solidFill>
            <a:schemeClr val="tx1"/>
          </a:solidFill>
          <a:latin typeface="+mn-lt"/>
          <a:ea typeface="+mn-ea"/>
          <a:cs typeface="+mn-cs"/>
        </a:defRPr>
      </a:lvl2pPr>
      <a:lvl3pPr marL="3775741" indent="-755148" algn="l" defTabSz="3020592" rtl="0" eaLnBrk="1" latinLnBrk="0" hangingPunct="1">
        <a:spcBef>
          <a:spcPct val="20000"/>
        </a:spcBef>
        <a:buFont typeface="Arial" pitchFamily="34" charset="0"/>
        <a:buChar char="•"/>
        <a:defRPr sz="7901" kern="1200">
          <a:solidFill>
            <a:schemeClr val="tx1"/>
          </a:solidFill>
          <a:latin typeface="+mn-lt"/>
          <a:ea typeface="+mn-ea"/>
          <a:cs typeface="+mn-cs"/>
        </a:defRPr>
      </a:lvl3pPr>
      <a:lvl4pPr marL="5286037" indent="-755148" algn="l" defTabSz="3020592" rtl="0" eaLnBrk="1" latinLnBrk="0" hangingPunct="1">
        <a:spcBef>
          <a:spcPct val="20000"/>
        </a:spcBef>
        <a:buFont typeface="Arial" pitchFamily="34" charset="0"/>
        <a:buChar char="–"/>
        <a:defRPr sz="6648" kern="1200">
          <a:solidFill>
            <a:schemeClr val="tx1"/>
          </a:solidFill>
          <a:latin typeface="+mn-lt"/>
          <a:ea typeface="+mn-ea"/>
          <a:cs typeface="+mn-cs"/>
        </a:defRPr>
      </a:lvl4pPr>
      <a:lvl5pPr marL="6796332" indent="-755148" algn="l" defTabSz="3020592" rtl="0" eaLnBrk="1" latinLnBrk="0" hangingPunct="1">
        <a:spcBef>
          <a:spcPct val="20000"/>
        </a:spcBef>
        <a:buFont typeface="Arial" pitchFamily="34" charset="0"/>
        <a:buChar char="»"/>
        <a:defRPr sz="6648" kern="1200">
          <a:solidFill>
            <a:schemeClr val="tx1"/>
          </a:solidFill>
          <a:latin typeface="+mn-lt"/>
          <a:ea typeface="+mn-ea"/>
          <a:cs typeface="+mn-cs"/>
        </a:defRPr>
      </a:lvl5pPr>
      <a:lvl6pPr marL="8306628" indent="-755148" algn="l" defTabSz="3020592" rtl="0" eaLnBrk="1" latinLnBrk="0" hangingPunct="1">
        <a:spcBef>
          <a:spcPct val="20000"/>
        </a:spcBef>
        <a:buFont typeface="Arial" pitchFamily="34" charset="0"/>
        <a:buChar char="•"/>
        <a:defRPr sz="6648" kern="1200">
          <a:solidFill>
            <a:schemeClr val="tx1"/>
          </a:solidFill>
          <a:latin typeface="+mn-lt"/>
          <a:ea typeface="+mn-ea"/>
          <a:cs typeface="+mn-cs"/>
        </a:defRPr>
      </a:lvl6pPr>
      <a:lvl7pPr marL="9816924" indent="-755148" algn="l" defTabSz="3020592" rtl="0" eaLnBrk="1" latinLnBrk="0" hangingPunct="1">
        <a:spcBef>
          <a:spcPct val="20000"/>
        </a:spcBef>
        <a:buFont typeface="Arial" pitchFamily="34" charset="0"/>
        <a:buChar char="•"/>
        <a:defRPr sz="6648" kern="1200">
          <a:solidFill>
            <a:schemeClr val="tx1"/>
          </a:solidFill>
          <a:latin typeface="+mn-lt"/>
          <a:ea typeface="+mn-ea"/>
          <a:cs typeface="+mn-cs"/>
        </a:defRPr>
      </a:lvl7pPr>
      <a:lvl8pPr marL="11327221" indent="-755148" algn="l" defTabSz="3020592" rtl="0" eaLnBrk="1" latinLnBrk="0" hangingPunct="1">
        <a:spcBef>
          <a:spcPct val="20000"/>
        </a:spcBef>
        <a:buFont typeface="Arial" pitchFamily="34" charset="0"/>
        <a:buChar char="•"/>
        <a:defRPr sz="6648" kern="1200">
          <a:solidFill>
            <a:schemeClr val="tx1"/>
          </a:solidFill>
          <a:latin typeface="+mn-lt"/>
          <a:ea typeface="+mn-ea"/>
          <a:cs typeface="+mn-cs"/>
        </a:defRPr>
      </a:lvl8pPr>
      <a:lvl9pPr marL="12837517" indent="-755148" algn="l" defTabSz="3020592" rtl="0" eaLnBrk="1" latinLnBrk="0" hangingPunct="1">
        <a:spcBef>
          <a:spcPct val="20000"/>
        </a:spcBef>
        <a:buFont typeface="Arial" pitchFamily="34" charset="0"/>
        <a:buChar char="•"/>
        <a:defRPr sz="66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0592" rtl="0" eaLnBrk="1" latinLnBrk="0" hangingPunct="1">
        <a:defRPr sz="5974" kern="1200">
          <a:solidFill>
            <a:schemeClr val="tx1"/>
          </a:solidFill>
          <a:latin typeface="+mn-lt"/>
          <a:ea typeface="+mn-ea"/>
          <a:cs typeface="+mn-cs"/>
        </a:defRPr>
      </a:lvl1pPr>
      <a:lvl2pPr marL="1510296" algn="l" defTabSz="3020592" rtl="0" eaLnBrk="1" latinLnBrk="0" hangingPunct="1">
        <a:defRPr sz="5974" kern="1200">
          <a:solidFill>
            <a:schemeClr val="tx1"/>
          </a:solidFill>
          <a:latin typeface="+mn-lt"/>
          <a:ea typeface="+mn-ea"/>
          <a:cs typeface="+mn-cs"/>
        </a:defRPr>
      </a:lvl2pPr>
      <a:lvl3pPr marL="3020592" algn="l" defTabSz="3020592" rtl="0" eaLnBrk="1" latinLnBrk="0" hangingPunct="1">
        <a:defRPr sz="5974" kern="1200">
          <a:solidFill>
            <a:schemeClr val="tx1"/>
          </a:solidFill>
          <a:latin typeface="+mn-lt"/>
          <a:ea typeface="+mn-ea"/>
          <a:cs typeface="+mn-cs"/>
        </a:defRPr>
      </a:lvl3pPr>
      <a:lvl4pPr marL="4530889" algn="l" defTabSz="3020592" rtl="0" eaLnBrk="1" latinLnBrk="0" hangingPunct="1">
        <a:defRPr sz="5974" kern="1200">
          <a:solidFill>
            <a:schemeClr val="tx1"/>
          </a:solidFill>
          <a:latin typeface="+mn-lt"/>
          <a:ea typeface="+mn-ea"/>
          <a:cs typeface="+mn-cs"/>
        </a:defRPr>
      </a:lvl4pPr>
      <a:lvl5pPr marL="6041185" algn="l" defTabSz="3020592" rtl="0" eaLnBrk="1" latinLnBrk="0" hangingPunct="1">
        <a:defRPr sz="5974" kern="1200">
          <a:solidFill>
            <a:schemeClr val="tx1"/>
          </a:solidFill>
          <a:latin typeface="+mn-lt"/>
          <a:ea typeface="+mn-ea"/>
          <a:cs typeface="+mn-cs"/>
        </a:defRPr>
      </a:lvl5pPr>
      <a:lvl6pPr marL="7551480" algn="l" defTabSz="3020592" rtl="0" eaLnBrk="1" latinLnBrk="0" hangingPunct="1">
        <a:defRPr sz="5974" kern="1200">
          <a:solidFill>
            <a:schemeClr val="tx1"/>
          </a:solidFill>
          <a:latin typeface="+mn-lt"/>
          <a:ea typeface="+mn-ea"/>
          <a:cs typeface="+mn-cs"/>
        </a:defRPr>
      </a:lvl6pPr>
      <a:lvl7pPr marL="9061776" algn="l" defTabSz="3020592" rtl="0" eaLnBrk="1" latinLnBrk="0" hangingPunct="1">
        <a:defRPr sz="5974" kern="1200">
          <a:solidFill>
            <a:schemeClr val="tx1"/>
          </a:solidFill>
          <a:latin typeface="+mn-lt"/>
          <a:ea typeface="+mn-ea"/>
          <a:cs typeface="+mn-cs"/>
        </a:defRPr>
      </a:lvl7pPr>
      <a:lvl8pPr marL="10572072" algn="l" defTabSz="3020592" rtl="0" eaLnBrk="1" latinLnBrk="0" hangingPunct="1">
        <a:defRPr sz="5974" kern="1200">
          <a:solidFill>
            <a:schemeClr val="tx1"/>
          </a:solidFill>
          <a:latin typeface="+mn-lt"/>
          <a:ea typeface="+mn-ea"/>
          <a:cs typeface="+mn-cs"/>
        </a:defRPr>
      </a:lvl8pPr>
      <a:lvl9pPr marL="12082369" algn="l" defTabSz="3020592" rtl="0" eaLnBrk="1" latinLnBrk="0" hangingPunct="1">
        <a:defRPr sz="59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772422" y="273447"/>
            <a:ext cx="16005969" cy="2046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5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ea typeface="Arial Unicode MS" pitchFamily="34" charset="-128"/>
                <a:cs typeface="Arial Unicode MS" pitchFamily="34" charset="-128"/>
              </a:rPr>
              <a:t>Vibration Energy Harvesting Circuit to Power Wireless Sensor Nodes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57469" y="2402682"/>
            <a:ext cx="11160125" cy="741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3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Alanté Dancy (M.S. Student) and Dong Ha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-2753616" y="17857516"/>
            <a:ext cx="26652906" cy="1704"/>
          </a:xfrm>
          <a:prstGeom prst="line">
            <a:avLst/>
          </a:prstGeom>
          <a:ln>
            <a:solidFill>
              <a:srgbClr val="F686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660797" y="3357166"/>
            <a:ext cx="9177734" cy="8059858"/>
            <a:chOff x="533400" y="3886200"/>
            <a:chExt cx="9525000" cy="8364826"/>
          </a:xfrm>
        </p:grpSpPr>
        <p:sp>
          <p:nvSpPr>
            <p:cNvPr id="24" name="TextBox 23"/>
            <p:cNvSpPr txBox="1"/>
            <p:nvPr/>
          </p:nvSpPr>
          <p:spPr>
            <a:xfrm>
              <a:off x="533400" y="3886200"/>
              <a:ext cx="662940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32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rbel" pitchFamily="34" charset="0"/>
                  <a:ea typeface="Arial Unicode MS" pitchFamily="34" charset="-128"/>
                  <a:cs typeface="Arial Unicode MS" pitchFamily="34" charset="-128"/>
                </a:rPr>
                <a:t>Introduction: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09600" y="4572001"/>
              <a:ext cx="9448800" cy="7679025"/>
            </a:xfrm>
            <a:prstGeom prst="rect">
              <a:avLst/>
            </a:prstGeom>
            <a:noFill/>
            <a:ln w="12700" cap="rnd" cmpd="sng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marL="455808" indent="-455808" algn="just">
                <a:spcAft>
                  <a:spcPts val="578"/>
                </a:spcAft>
                <a:buClr>
                  <a:srgbClr val="F55209"/>
                </a:buClr>
                <a:buFont typeface="Arial" pitchFamily="34" charset="0"/>
                <a:buChar char="•"/>
              </a:pPr>
              <a:r>
                <a:rPr lang="en-US" sz="3469" dirty="0">
                  <a:latin typeface="Corbel" pitchFamily="34" charset="0"/>
                  <a:cs typeface="Arial" pitchFamily="34" charset="0"/>
                </a:rPr>
                <a:t>Currently, wireless sensor nodes (WSNs) are battery-powered and must be replaced continuously. It is advantageous to embed sensors in systems to obtain accurate measurements:</a:t>
              </a:r>
            </a:p>
            <a:p>
              <a:pPr marL="2060936" lvl="1" indent="-550640" algn="just">
                <a:spcAft>
                  <a:spcPts val="578"/>
                </a:spcAft>
                <a:buClr>
                  <a:srgbClr val="F55209"/>
                </a:buClr>
                <a:buFont typeface="Courier New" panose="02070309020205020404" pitchFamily="49" charset="0"/>
                <a:buChar char="o"/>
              </a:pPr>
              <a:r>
                <a:rPr lang="en-US" sz="3469" dirty="0">
                  <a:latin typeface="Corbel" pitchFamily="34" charset="0"/>
                  <a:cs typeface="Arial" pitchFamily="34" charset="0"/>
                </a:rPr>
                <a:t>Pressure</a:t>
              </a:r>
            </a:p>
            <a:p>
              <a:pPr marL="2060936" lvl="1" indent="-550640" algn="just">
                <a:spcAft>
                  <a:spcPts val="578"/>
                </a:spcAft>
                <a:buClr>
                  <a:srgbClr val="F55209"/>
                </a:buClr>
                <a:buFont typeface="Courier New" panose="02070309020205020404" pitchFamily="49" charset="0"/>
                <a:buChar char="o"/>
              </a:pPr>
              <a:r>
                <a:rPr lang="en-US" sz="3469" dirty="0">
                  <a:latin typeface="Corbel" pitchFamily="34" charset="0"/>
                  <a:cs typeface="Arial" pitchFamily="34" charset="0"/>
                </a:rPr>
                <a:t>Temperature</a:t>
              </a:r>
            </a:p>
            <a:p>
              <a:pPr marL="2060936" lvl="1" indent="-550640" algn="just">
                <a:spcAft>
                  <a:spcPts val="578"/>
                </a:spcAft>
                <a:buClr>
                  <a:srgbClr val="F55209"/>
                </a:buClr>
                <a:buFont typeface="Courier New" panose="02070309020205020404" pitchFamily="49" charset="0"/>
                <a:buChar char="o"/>
              </a:pPr>
              <a:r>
                <a:rPr lang="en-US" sz="3469" dirty="0">
                  <a:latin typeface="Corbel" pitchFamily="34" charset="0"/>
                  <a:cs typeface="Arial" pitchFamily="34" charset="0"/>
                </a:rPr>
                <a:t>Humidity</a:t>
              </a:r>
            </a:p>
            <a:p>
              <a:pPr marL="2060936" lvl="1" indent="-550640" algn="just">
                <a:spcAft>
                  <a:spcPts val="578"/>
                </a:spcAft>
                <a:buClr>
                  <a:srgbClr val="F55209"/>
                </a:buClr>
                <a:buFont typeface="Courier New" panose="02070309020205020404" pitchFamily="49" charset="0"/>
                <a:buChar char="o"/>
              </a:pPr>
              <a:r>
                <a:rPr lang="en-US" sz="3469" dirty="0">
                  <a:latin typeface="Corbel" pitchFamily="34" charset="0"/>
                  <a:cs typeface="Arial" pitchFamily="34" charset="0"/>
                </a:rPr>
                <a:t>Vibration</a:t>
              </a:r>
            </a:p>
            <a:p>
              <a:pPr marL="455808" indent="-455808" algn="just">
                <a:spcAft>
                  <a:spcPts val="578"/>
                </a:spcAft>
                <a:buClr>
                  <a:srgbClr val="F55209"/>
                </a:buClr>
                <a:buFont typeface="Arial" pitchFamily="34" charset="0"/>
                <a:buChar char="•"/>
              </a:pPr>
              <a:r>
                <a:rPr lang="en-US" sz="3469" dirty="0">
                  <a:latin typeface="Corbel" pitchFamily="34" charset="0"/>
                  <a:cs typeface="Arial" pitchFamily="34" charset="0"/>
                </a:rPr>
                <a:t>The main goal of the circuit is to harvest bridge or mechanical vibrations efficiently and then ultimately output 3.3 V</a:t>
              </a:r>
              <a:r>
                <a:rPr lang="en-US" sz="3469" baseline="-25000" dirty="0">
                  <a:latin typeface="Corbel" pitchFamily="34" charset="0"/>
                  <a:cs typeface="Arial" pitchFamily="34" charset="0"/>
                </a:rPr>
                <a:t>DC</a:t>
              </a:r>
              <a:r>
                <a:rPr lang="en-US" sz="3469" dirty="0">
                  <a:latin typeface="Corbel" pitchFamily="34" charset="0"/>
                  <a:cs typeface="Arial" pitchFamily="34" charset="0"/>
                </a:rPr>
                <a:t> and 1.8 V</a:t>
              </a:r>
              <a:r>
                <a:rPr lang="en-US" sz="3469" baseline="-25000" dirty="0">
                  <a:latin typeface="Corbel" pitchFamily="34" charset="0"/>
                  <a:cs typeface="Arial" pitchFamily="34" charset="0"/>
                </a:rPr>
                <a:t>DC</a:t>
              </a:r>
              <a:r>
                <a:rPr lang="en-US" sz="3469" dirty="0">
                  <a:latin typeface="Corbel" pitchFamily="34" charset="0"/>
                  <a:cs typeface="Arial" pitchFamily="34" charset="0"/>
                </a:rPr>
                <a:t> to power communication devices.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1306969" y="10161221"/>
            <a:ext cx="6387703" cy="771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32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ea typeface="Arial Unicode MS" pitchFamily="34" charset="-128"/>
                <a:cs typeface="Arial Unicode MS" pitchFamily="34" charset="-128"/>
              </a:rPr>
              <a:t>Circuit Schematic: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11159743" y="25598414"/>
            <a:ext cx="9177734" cy="5020164"/>
            <a:chOff x="533400" y="3886200"/>
            <a:chExt cx="9525000" cy="5210116"/>
          </a:xfrm>
        </p:grpSpPr>
        <p:sp>
          <p:nvSpPr>
            <p:cNvPr id="35" name="TextBox 34"/>
            <p:cNvSpPr txBox="1"/>
            <p:nvPr/>
          </p:nvSpPr>
          <p:spPr>
            <a:xfrm>
              <a:off x="533400" y="3886200"/>
              <a:ext cx="662940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32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rbel" pitchFamily="34" charset="0"/>
                  <a:ea typeface="Arial Unicode MS" pitchFamily="34" charset="-128"/>
                  <a:cs typeface="Arial Unicode MS" pitchFamily="34" charset="-128"/>
                </a:rPr>
                <a:t>Conclusions: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09600" y="4572001"/>
              <a:ext cx="9448800" cy="4524315"/>
            </a:xfrm>
            <a:prstGeom prst="rect">
              <a:avLst/>
            </a:prstGeom>
            <a:noFill/>
            <a:ln w="12700" cap="rnd" cmpd="sng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marL="550640" indent="-550640" algn="just">
                <a:buClr>
                  <a:schemeClr val="accent6"/>
                </a:buClr>
                <a:buFont typeface="Arial"/>
                <a:buChar char="•"/>
              </a:pPr>
              <a:r>
                <a:rPr lang="en-US" sz="3469" dirty="0">
                  <a:latin typeface="Corbel" pitchFamily="34" charset="0"/>
                </a:rPr>
                <a:t>Designed an energy harvesting circuit to power WSNs embedded in bridges or industrial machines.</a:t>
              </a:r>
            </a:p>
            <a:p>
              <a:pPr marL="550640" indent="-550640" algn="just">
                <a:buClr>
                  <a:schemeClr val="accent6"/>
                </a:buClr>
                <a:buFont typeface="Arial"/>
                <a:buChar char="•"/>
              </a:pPr>
              <a:r>
                <a:rPr lang="en-US" sz="3469" dirty="0">
                  <a:latin typeface="Corbel" pitchFamily="34" charset="0"/>
                </a:rPr>
                <a:t>Utilized a standalone oscillator to regulate the transistor which allows for no external connections.</a:t>
              </a:r>
            </a:p>
            <a:p>
              <a:pPr marL="550640" indent="-550640" algn="just">
                <a:buClr>
                  <a:schemeClr val="accent6"/>
                </a:buClr>
                <a:buFont typeface="Arial"/>
                <a:buChar char="•"/>
              </a:pPr>
              <a:r>
                <a:rPr lang="en-US" sz="3469" dirty="0">
                  <a:latin typeface="Corbel" pitchFamily="34" charset="0"/>
                </a:rPr>
                <a:t>Simulated the circuit to obtain an efficiency that will be improved through loss analysis.</a:t>
              </a:r>
              <a:endParaRPr lang="en-US" sz="3469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807814" y="19662220"/>
            <a:ext cx="9177734" cy="10851929"/>
            <a:chOff x="533400" y="3886200"/>
            <a:chExt cx="9525000" cy="11262543"/>
          </a:xfrm>
        </p:grpSpPr>
        <p:sp>
          <p:nvSpPr>
            <p:cNvPr id="29" name="TextBox 28"/>
            <p:cNvSpPr txBox="1"/>
            <p:nvPr/>
          </p:nvSpPr>
          <p:spPr>
            <a:xfrm>
              <a:off x="533400" y="3886200"/>
              <a:ext cx="662940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32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rbel" pitchFamily="34" charset="0"/>
                  <a:ea typeface="Arial Unicode MS" pitchFamily="34" charset="-128"/>
                  <a:cs typeface="Arial Unicode MS" pitchFamily="34" charset="-128"/>
                </a:rPr>
                <a:t>Oscillator Design: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609600" y="4572001"/>
                  <a:ext cx="9448800" cy="10576742"/>
                </a:xfrm>
                <a:prstGeom prst="rect">
                  <a:avLst/>
                </a:prstGeom>
                <a:noFill/>
                <a:ln w="12700" cap="rnd" cmpd="sng">
                  <a:noFill/>
                  <a:prstDash val="solid"/>
                </a:ln>
              </p:spPr>
              <p:txBody>
                <a:bodyPr wrap="square" rtlCol="0">
                  <a:spAutoFit/>
                </a:bodyPr>
                <a:lstStyle/>
                <a:p>
                  <a:pPr marL="455808" indent="-455808" algn="just">
                    <a:spcAft>
                      <a:spcPts val="578"/>
                    </a:spcAft>
                    <a:buClr>
                      <a:srgbClr val="F55209"/>
                    </a:buClr>
                    <a:buFont typeface="Arial" pitchFamily="34" charset="0"/>
                    <a:buChar char="•"/>
                  </a:pPr>
                  <a:r>
                    <a:rPr lang="en-US" sz="3469" dirty="0">
                      <a:latin typeface="Corbel" pitchFamily="34" charset="0"/>
                      <a:cs typeface="Arial" pitchFamily="34" charset="0"/>
                    </a:rPr>
                    <a:t>To make the system completely standalone, a low-power oscillator is used to drive the gate signal.</a:t>
                  </a:r>
                </a:p>
                <a:p>
                  <a:pPr marL="455808" indent="-455808" algn="just">
                    <a:spcAft>
                      <a:spcPts val="578"/>
                    </a:spcAft>
                    <a:buClr>
                      <a:srgbClr val="F55209"/>
                    </a:buClr>
                    <a:buFont typeface="Arial" pitchFamily="34" charset="0"/>
                    <a:buChar char="•"/>
                  </a:pPr>
                  <a:r>
                    <a:rPr lang="en-US" sz="3469" dirty="0">
                      <a:latin typeface="Corbel" pitchFamily="34" charset="0"/>
                      <a:cs typeface="Arial" pitchFamily="34" charset="0"/>
                    </a:rPr>
                    <a:t>The input voltage combined with a voltage regulator supplies enough power to supply the oscillator.</a:t>
                  </a:r>
                </a:p>
                <a:p>
                  <a:pPr marL="455808" indent="-455808" algn="just">
                    <a:spcAft>
                      <a:spcPts val="578"/>
                    </a:spcAft>
                    <a:buClr>
                      <a:srgbClr val="F55209"/>
                    </a:buClr>
                    <a:buFont typeface="Arial" pitchFamily="34" charset="0"/>
                    <a:buChar char="•"/>
                  </a:pPr>
                  <a:r>
                    <a:rPr lang="en-US" sz="3469" dirty="0">
                      <a:latin typeface="Corbel" pitchFamily="34" charset="0"/>
                      <a:cs typeface="Arial" pitchFamily="34" charset="0"/>
                    </a:rPr>
                    <a:t>Using the following equations, applying the assumption that R</a:t>
                  </a:r>
                  <a:r>
                    <a:rPr lang="en-US" sz="3469" baseline="-25000" dirty="0">
                      <a:latin typeface="Corbel" pitchFamily="34" charset="0"/>
                      <a:cs typeface="Arial" pitchFamily="34" charset="0"/>
                    </a:rPr>
                    <a:t>C2</a:t>
                  </a:r>
                  <a:r>
                    <a:rPr lang="en-US" sz="3469" dirty="0">
                      <a:latin typeface="Corbel" pitchFamily="34" charset="0"/>
                      <a:cs typeface="Arial" pitchFamily="34" charset="0"/>
                    </a:rPr>
                    <a:t> is much greater than R</a:t>
                  </a:r>
                  <a:r>
                    <a:rPr lang="en-US" sz="3469" baseline="-25000" dirty="0">
                      <a:latin typeface="Corbel" pitchFamily="34" charset="0"/>
                      <a:cs typeface="Arial" pitchFamily="34" charset="0"/>
                    </a:rPr>
                    <a:t>C1</a:t>
                  </a:r>
                  <a:r>
                    <a:rPr lang="en-US" sz="3469" dirty="0">
                      <a:latin typeface="Corbel" pitchFamily="34" charset="0"/>
                      <a:cs typeface="Arial" pitchFamily="34" charset="0"/>
                    </a:rPr>
                    <a:t> then the duty-cycle and frequency and frequency can be approximated as follows:</a:t>
                  </a:r>
                </a:p>
                <a:p>
                  <a:pPr marL="1966104" lvl="1" indent="-455808" algn="just">
                    <a:spcAft>
                      <a:spcPts val="578"/>
                    </a:spcAft>
                    <a:buClr>
                      <a:srgbClr val="F55209"/>
                    </a:buClr>
                    <a:buFont typeface="Arial" pitchFamily="34" charset="0"/>
                    <a:buChar char="•"/>
                  </a:pP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469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469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3469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469" i="1">
                          <a:latin typeface="Cambria Math" panose="02040503050406030204" pitchFamily="18" charset="0"/>
                        </a:rPr>
                        <m:t>≈ </m:t>
                      </m:r>
                      <m:f>
                        <m:fPr>
                          <m:ctrlPr>
                            <a:rPr lang="en-US" sz="3469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469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469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3469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sz="3469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469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469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3469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sz="3469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a14:m>
                  <a:endParaRPr lang="en-US" sz="3469" dirty="0">
                    <a:latin typeface="Corbel" pitchFamily="34" charset="0"/>
                    <a:cs typeface="Arial" pitchFamily="34" charset="0"/>
                  </a:endParaRPr>
                </a:p>
                <a:p>
                  <a:pPr marL="1966104" lvl="1" indent="-455808" algn="just">
                    <a:spcAft>
                      <a:spcPts val="578"/>
                    </a:spcAft>
                    <a:buClr>
                      <a:srgbClr val="F55209"/>
                    </a:buClr>
                    <a:buFont typeface="Arial" pitchFamily="34" charset="0"/>
                    <a:buChar char="•"/>
                  </a:pP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469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469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3469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3469" i="1">
                          <a:latin typeface="Cambria Math" panose="02040503050406030204" pitchFamily="18" charset="0"/>
                        </a:rPr>
                        <m:t>≈ </m:t>
                      </m:r>
                      <m:f>
                        <m:fPr>
                          <m:ctrlPr>
                            <a:rPr lang="en-US" sz="3469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469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3469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469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3469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469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3469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r>
                                    <a:rPr lang="en-US" sz="3469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469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469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3469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sz="3469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3469" i="1"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sz="3469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469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3469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  <m:r>
                            <a:rPr lang="en-US" sz="3469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3469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US" sz="3469" dirty="0">
                    <a:latin typeface="Corbel" pitchFamily="34" charset="0"/>
                  </a:endParaRPr>
                </a:p>
                <a:p>
                  <a:pPr marL="455808" indent="-455808" algn="just">
                    <a:spcAft>
                      <a:spcPts val="578"/>
                    </a:spcAft>
                    <a:buClr>
                      <a:srgbClr val="F55209"/>
                    </a:buClr>
                    <a:buFont typeface="Arial" pitchFamily="34" charset="0"/>
                    <a:buChar char="•"/>
                  </a:pPr>
                  <a:r>
                    <a:rPr lang="en-US" sz="3469" dirty="0">
                      <a:latin typeface="Corbel" pitchFamily="34" charset="0"/>
                      <a:cs typeface="Arial" pitchFamily="34" charset="0"/>
                    </a:rPr>
                    <a:t>The oscillator is selected to operate at 100 kHz. At this frequency the input resembles a DC voltage with the frequency of the EMG being 50 Hz</a:t>
                  </a:r>
                </a:p>
                <a:p>
                  <a:pPr marL="1966104" lvl="1" indent="-455808" algn="just">
                    <a:spcAft>
                      <a:spcPts val="578"/>
                    </a:spcAft>
                    <a:buClr>
                      <a:srgbClr val="F55209"/>
                    </a:buClr>
                    <a:buFont typeface="Arial" pitchFamily="34" charset="0"/>
                    <a:buChar char="•"/>
                  </a:pPr>
                  <a:endParaRPr lang="en-US" sz="3469" dirty="0">
                    <a:latin typeface="Corbe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" y="4572001"/>
                  <a:ext cx="9448800" cy="1057674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1742" t="-922" r="-2000"/>
                  </a:stretch>
                </a:blipFill>
                <a:ln w="12700" cap="rnd" cmpd="sng">
                  <a:noFill/>
                  <a:prstDash val="solid"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7" name="Group 36"/>
          <p:cNvGrpSpPr/>
          <p:nvPr/>
        </p:nvGrpSpPr>
        <p:grpSpPr>
          <a:xfrm>
            <a:off x="660797" y="11254547"/>
            <a:ext cx="9177734" cy="8440984"/>
            <a:chOff x="533400" y="4704871"/>
            <a:chExt cx="9525000" cy="7804115"/>
          </a:xfrm>
        </p:grpSpPr>
        <p:sp>
          <p:nvSpPr>
            <p:cNvPr id="38" name="TextBox 37"/>
            <p:cNvSpPr txBox="1"/>
            <p:nvPr/>
          </p:nvSpPr>
          <p:spPr>
            <a:xfrm>
              <a:off x="533400" y="4704871"/>
              <a:ext cx="8686800" cy="712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32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rbel" pitchFamily="34" charset="0"/>
                  <a:ea typeface="Arial Unicode MS" pitchFamily="34" charset="-128"/>
                  <a:cs typeface="Arial Unicode MS" pitchFamily="34" charset="-128"/>
                </a:rPr>
                <a:t>Buck-Boost Converter: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09600" y="5366776"/>
              <a:ext cx="9448800" cy="7142210"/>
            </a:xfrm>
            <a:prstGeom prst="rect">
              <a:avLst/>
            </a:prstGeom>
            <a:noFill/>
            <a:ln w="12700" cap="rnd" cmpd="sng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marL="455808" indent="-455808" algn="just">
                <a:spcAft>
                  <a:spcPts val="578"/>
                </a:spcAft>
                <a:buClr>
                  <a:srgbClr val="F55209"/>
                </a:buClr>
                <a:buFont typeface="Arial" pitchFamily="34" charset="0"/>
                <a:buChar char="•"/>
              </a:pPr>
              <a:r>
                <a:rPr lang="en-US" sz="3469" dirty="0">
                  <a:latin typeface="Corbel" pitchFamily="34" charset="0"/>
                  <a:cs typeface="Arial" pitchFamily="34" charset="0"/>
                </a:rPr>
                <a:t>Resistive impedance matching is heavily used in this circuit to obtain maximum output power.</a:t>
              </a:r>
            </a:p>
            <a:p>
              <a:pPr marL="455808" indent="-455808" algn="just">
                <a:spcAft>
                  <a:spcPts val="578"/>
                </a:spcAft>
                <a:buClr>
                  <a:srgbClr val="F55209"/>
                </a:buClr>
                <a:buFont typeface="Arial" pitchFamily="34" charset="0"/>
                <a:buChar char="•"/>
              </a:pPr>
              <a:r>
                <a:rPr lang="en-US" sz="3469" dirty="0">
                  <a:latin typeface="Corbel" pitchFamily="34" charset="0"/>
                  <a:cs typeface="Arial" pitchFamily="34" charset="0"/>
                </a:rPr>
                <a:t>Schottky diodes are used because of their low forward voltage at low forward currents</a:t>
              </a:r>
            </a:p>
            <a:p>
              <a:pPr marL="455808" indent="-455808" algn="just">
                <a:spcAft>
                  <a:spcPts val="578"/>
                </a:spcAft>
                <a:buClr>
                  <a:srgbClr val="F55209"/>
                </a:buClr>
                <a:buFont typeface="Arial" pitchFamily="34" charset="0"/>
                <a:buChar char="•"/>
              </a:pPr>
              <a:r>
                <a:rPr lang="en-US" sz="3469" dirty="0">
                  <a:latin typeface="Corbel" pitchFamily="34" charset="0"/>
                  <a:cs typeface="Arial" pitchFamily="34" charset="0"/>
                </a:rPr>
                <a:t>EMG Specifications:</a:t>
              </a:r>
            </a:p>
            <a:p>
              <a:pPr marL="2060936" lvl="1" indent="-550640" algn="just">
                <a:spcAft>
                  <a:spcPts val="578"/>
                </a:spcAft>
                <a:buClr>
                  <a:srgbClr val="F55209"/>
                </a:buClr>
                <a:buFont typeface="Courier New" panose="02070309020205020404" pitchFamily="49" charset="0"/>
                <a:buChar char="o"/>
              </a:pPr>
              <a:r>
                <a:rPr lang="en-US" sz="3469" dirty="0" err="1">
                  <a:latin typeface="Corbel" pitchFamily="34" charset="0"/>
                  <a:cs typeface="Arial" pitchFamily="34" charset="0"/>
                </a:rPr>
                <a:t>R</a:t>
              </a:r>
              <a:r>
                <a:rPr lang="en-US" sz="3469" baseline="-25000" dirty="0" err="1">
                  <a:latin typeface="Corbel" pitchFamily="34" charset="0"/>
                  <a:cs typeface="Arial" pitchFamily="34" charset="0"/>
                </a:rPr>
                <a:t>s</a:t>
              </a:r>
              <a:r>
                <a:rPr lang="en-US" sz="3469" dirty="0">
                  <a:latin typeface="Corbel" pitchFamily="34" charset="0"/>
                  <a:cs typeface="Arial" pitchFamily="34" charset="0"/>
                </a:rPr>
                <a:t> = 300 </a:t>
              </a:r>
              <a:r>
                <a:rPr lang="el-GR" sz="346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endParaRPr lang="en-US" sz="3469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060936" lvl="1" indent="-550640" algn="just">
                <a:spcAft>
                  <a:spcPts val="578"/>
                </a:spcAft>
                <a:buClr>
                  <a:srgbClr val="F55209"/>
                </a:buClr>
                <a:buFont typeface="Courier New" panose="02070309020205020404" pitchFamily="49" charset="0"/>
                <a:buChar char="o"/>
              </a:pPr>
              <a:r>
                <a:rPr lang="en-US" sz="3469" dirty="0" err="1">
                  <a:latin typeface="Corbel" pitchFamily="34" charset="0"/>
                  <a:cs typeface="Arial" pitchFamily="34" charset="0"/>
                </a:rPr>
                <a:t>V</a:t>
              </a:r>
              <a:r>
                <a:rPr lang="en-US" sz="3469" baseline="-25000" dirty="0" err="1">
                  <a:latin typeface="Corbel" pitchFamily="34" charset="0"/>
                  <a:cs typeface="Arial" pitchFamily="34" charset="0"/>
                </a:rPr>
                <a:t>pp</a:t>
              </a:r>
              <a:r>
                <a:rPr lang="en-US" sz="3469" dirty="0">
                  <a:latin typeface="Corbel" pitchFamily="34" charset="0"/>
                  <a:cs typeface="Arial" pitchFamily="34" charset="0"/>
                </a:rPr>
                <a:t> = 10 V</a:t>
              </a:r>
            </a:p>
            <a:p>
              <a:pPr marL="2060936" lvl="1" indent="-550640" algn="just">
                <a:spcAft>
                  <a:spcPts val="578"/>
                </a:spcAft>
                <a:buClr>
                  <a:srgbClr val="F55209"/>
                </a:buClr>
                <a:buFont typeface="Courier New" panose="02070309020205020404" pitchFamily="49" charset="0"/>
                <a:buChar char="o"/>
              </a:pPr>
              <a:r>
                <a:rPr lang="en-US" sz="3469" dirty="0">
                  <a:latin typeface="Corbel" pitchFamily="34" charset="0"/>
                  <a:cs typeface="Arial" pitchFamily="34" charset="0"/>
                </a:rPr>
                <a:t>F</a:t>
              </a:r>
              <a:r>
                <a:rPr lang="en-US" sz="3469" baseline="-25000" dirty="0">
                  <a:latin typeface="Corbel" pitchFamily="34" charset="0"/>
                  <a:cs typeface="Arial" pitchFamily="34" charset="0"/>
                </a:rPr>
                <a:t>s</a:t>
              </a:r>
              <a:r>
                <a:rPr lang="en-US" sz="3469" dirty="0">
                  <a:latin typeface="Corbel" pitchFamily="34" charset="0"/>
                  <a:cs typeface="Arial" pitchFamily="34" charset="0"/>
                </a:rPr>
                <a:t> = 50 Hz</a:t>
              </a:r>
            </a:p>
            <a:p>
              <a:pPr marL="455808" indent="-455808" algn="just">
                <a:spcAft>
                  <a:spcPts val="578"/>
                </a:spcAft>
                <a:buClr>
                  <a:srgbClr val="F55209"/>
                </a:buClr>
                <a:buFont typeface="Arial" pitchFamily="34" charset="0"/>
                <a:buChar char="•"/>
              </a:pPr>
              <a:r>
                <a:rPr lang="en-US" sz="3469" dirty="0">
                  <a:latin typeface="Corbel" pitchFamily="34" charset="0"/>
                  <a:cs typeface="Arial" pitchFamily="34" charset="0"/>
                </a:rPr>
                <a:t>Design objectives:</a:t>
              </a:r>
            </a:p>
            <a:p>
              <a:pPr marL="2060936" lvl="1" indent="-550640" algn="just">
                <a:spcAft>
                  <a:spcPts val="578"/>
                </a:spcAft>
                <a:buClr>
                  <a:srgbClr val="F55209"/>
                </a:buClr>
                <a:buFont typeface="Courier New" panose="02070309020205020404" pitchFamily="49" charset="0"/>
                <a:buChar char="o"/>
              </a:pPr>
              <a:r>
                <a:rPr lang="en-US" sz="3469" dirty="0">
                  <a:latin typeface="Corbel" pitchFamily="34" charset="0"/>
                  <a:cs typeface="Arial" pitchFamily="34" charset="0"/>
                </a:rPr>
                <a:t>High efficiency</a:t>
              </a:r>
            </a:p>
            <a:p>
              <a:pPr marL="2060936" lvl="1" indent="-550640" algn="just">
                <a:spcAft>
                  <a:spcPts val="578"/>
                </a:spcAft>
                <a:buClr>
                  <a:srgbClr val="F55209"/>
                </a:buClr>
                <a:buFont typeface="Courier New" panose="02070309020205020404" pitchFamily="49" charset="0"/>
                <a:buChar char="o"/>
              </a:pPr>
              <a:r>
                <a:rPr lang="en-US" sz="3469" dirty="0" err="1">
                  <a:latin typeface="Corbel" pitchFamily="34" charset="0"/>
                  <a:cs typeface="Arial" pitchFamily="34" charset="0"/>
                </a:rPr>
                <a:t>V</a:t>
              </a:r>
              <a:r>
                <a:rPr lang="en-US" sz="3469" baseline="-25000" dirty="0" err="1">
                  <a:latin typeface="Corbel" pitchFamily="34" charset="0"/>
                  <a:cs typeface="Arial" pitchFamily="34" charset="0"/>
                </a:rPr>
                <a:t>out</a:t>
              </a:r>
              <a:r>
                <a:rPr lang="en-US" sz="3469" dirty="0">
                  <a:latin typeface="Corbel" pitchFamily="34" charset="0"/>
                  <a:cs typeface="Arial" pitchFamily="34" charset="0"/>
                </a:rPr>
                <a:t> = 3.3 V</a:t>
              </a:r>
            </a:p>
            <a:p>
              <a:pPr marL="2060936" lvl="1" indent="-550640" algn="just">
                <a:spcAft>
                  <a:spcPts val="578"/>
                </a:spcAft>
                <a:buClr>
                  <a:srgbClr val="F55209"/>
                </a:buClr>
                <a:buFont typeface="Courier New" panose="02070309020205020404" pitchFamily="49" charset="0"/>
                <a:buChar char="o"/>
              </a:pPr>
              <a:r>
                <a:rPr lang="en-US" sz="3469" dirty="0" err="1">
                  <a:latin typeface="Corbel" pitchFamily="34" charset="0"/>
                  <a:cs typeface="Arial" pitchFamily="34" charset="0"/>
                </a:rPr>
                <a:t>V</a:t>
              </a:r>
              <a:r>
                <a:rPr lang="en-US" sz="3469" baseline="-25000" dirty="0" err="1">
                  <a:latin typeface="Corbel" pitchFamily="34" charset="0"/>
                  <a:cs typeface="Arial" pitchFamily="34" charset="0"/>
                </a:rPr>
                <a:t>out</a:t>
              </a:r>
              <a:r>
                <a:rPr lang="en-US" sz="3469" dirty="0">
                  <a:latin typeface="Corbel" pitchFamily="34" charset="0"/>
                  <a:cs typeface="Arial" pitchFamily="34" charset="0"/>
                </a:rPr>
                <a:t> = 1.8 V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1306969" y="4017963"/>
            <a:ext cx="9177734" cy="6236042"/>
            <a:chOff x="533400" y="3886200"/>
            <a:chExt cx="9525000" cy="6472000"/>
          </a:xfrm>
        </p:grpSpPr>
        <p:sp>
          <p:nvSpPr>
            <p:cNvPr id="40" name="TextBox 39"/>
            <p:cNvSpPr txBox="1"/>
            <p:nvPr/>
          </p:nvSpPr>
          <p:spPr>
            <a:xfrm>
              <a:off x="533400" y="3886200"/>
              <a:ext cx="662940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32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rbel" pitchFamily="34" charset="0"/>
                  <a:ea typeface="Arial Unicode MS" pitchFamily="34" charset="-128"/>
                  <a:cs typeface="Arial Unicode MS" pitchFamily="34" charset="-128"/>
                </a:rPr>
                <a:t>Design Approach: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9600" y="4572001"/>
              <a:ext cx="9448800" cy="5786199"/>
            </a:xfrm>
            <a:prstGeom prst="rect">
              <a:avLst/>
            </a:prstGeom>
            <a:noFill/>
            <a:ln w="12700" cap="rnd" cmpd="sng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marL="455808" indent="-455808" algn="just">
                <a:spcAft>
                  <a:spcPts val="578"/>
                </a:spcAft>
                <a:buClr>
                  <a:srgbClr val="F55209"/>
                </a:buClr>
                <a:buFont typeface="Arial" pitchFamily="34" charset="0"/>
                <a:buChar char="•"/>
              </a:pPr>
              <a:r>
                <a:rPr lang="en-US" sz="3469" dirty="0">
                  <a:latin typeface="Corbel" pitchFamily="34" charset="0"/>
                  <a:cs typeface="Arial" pitchFamily="34" charset="0"/>
                </a:rPr>
                <a:t>The first step is to rectify the input voltage so that DC voltage is inputted into the buck-boost converter. </a:t>
              </a:r>
            </a:p>
            <a:p>
              <a:pPr marL="455808" indent="-455808" algn="just">
                <a:spcAft>
                  <a:spcPts val="578"/>
                </a:spcAft>
                <a:buClr>
                  <a:srgbClr val="F55209"/>
                </a:buClr>
                <a:buFont typeface="Arial" pitchFamily="34" charset="0"/>
                <a:buChar char="•"/>
              </a:pPr>
              <a:r>
                <a:rPr lang="en-US" sz="3469" dirty="0">
                  <a:latin typeface="Corbel" pitchFamily="34" charset="0"/>
                  <a:cs typeface="Arial" pitchFamily="34" charset="0"/>
                </a:rPr>
                <a:t>An appropriate duty-cycle and switching frequency were selected for maximum output power and to operate in DCM.</a:t>
              </a:r>
            </a:p>
            <a:p>
              <a:pPr marL="455808" indent="-455808" algn="just">
                <a:spcAft>
                  <a:spcPts val="578"/>
                </a:spcAft>
                <a:buClr>
                  <a:srgbClr val="F55209"/>
                </a:buClr>
                <a:buFont typeface="Arial" pitchFamily="34" charset="0"/>
                <a:buChar char="•"/>
              </a:pPr>
              <a:r>
                <a:rPr lang="en-US" sz="3469" dirty="0">
                  <a:latin typeface="Corbel" pitchFamily="34" charset="0"/>
                  <a:cs typeface="Arial" pitchFamily="34" charset="0"/>
                </a:rPr>
                <a:t>Selection of the MOSFET was based off the transistor’s drain-to-source on resistance and gate charge values. The product of these two values are kept low to reduce power loss.</a:t>
              </a: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24889" r="23556"/>
          <a:stretch/>
        </p:blipFill>
        <p:spPr>
          <a:xfrm>
            <a:off x="11380008" y="10914803"/>
            <a:ext cx="9105078" cy="665993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132091"/>
              </p:ext>
            </p:extLst>
          </p:nvPr>
        </p:nvGraphicFramePr>
        <p:xfrm>
          <a:off x="11159742" y="23483895"/>
          <a:ext cx="9104312" cy="2107592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4552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2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357"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Parameter</a:t>
                      </a:r>
                    </a:p>
                  </a:txBody>
                  <a:tcPr marL="54457" marR="54457" marT="27229" marB="272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Value</a:t>
                      </a:r>
                    </a:p>
                  </a:txBody>
                  <a:tcPr marL="54457" marR="54457" marT="27229" marB="2722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357"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Input Power</a:t>
                      </a:r>
                    </a:p>
                  </a:txBody>
                  <a:tcPr marL="54457" marR="54457" marT="27229" marB="272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39.72 </a:t>
                      </a:r>
                      <a:r>
                        <a:rPr lang="en-US" sz="3100" dirty="0" err="1"/>
                        <a:t>mW</a:t>
                      </a:r>
                      <a:endParaRPr lang="en-US" sz="3100" dirty="0"/>
                    </a:p>
                  </a:txBody>
                  <a:tcPr marL="54457" marR="54457" marT="27229" marB="2722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357"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Output Power</a:t>
                      </a:r>
                    </a:p>
                  </a:txBody>
                  <a:tcPr marL="54457" marR="54457" marT="27229" marB="272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33.30 </a:t>
                      </a:r>
                      <a:r>
                        <a:rPr lang="en-US" sz="3100" dirty="0" err="1"/>
                        <a:t>mW</a:t>
                      </a:r>
                      <a:endParaRPr lang="en-US" sz="3100" dirty="0"/>
                    </a:p>
                  </a:txBody>
                  <a:tcPr marL="54457" marR="54457" marT="27229" marB="2722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357"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Efficiency</a:t>
                      </a:r>
                    </a:p>
                  </a:txBody>
                  <a:tcPr marL="54457" marR="54457" marT="27229" marB="272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83.83%</a:t>
                      </a:r>
                    </a:p>
                  </a:txBody>
                  <a:tcPr marL="54457" marR="54457" marT="27229" marB="2722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1306969" y="17472846"/>
            <a:ext cx="6387703" cy="771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32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ea typeface="Arial Unicode MS" pitchFamily="34" charset="-128"/>
                <a:cs typeface="Arial Unicode MS" pitchFamily="34" charset="-128"/>
              </a:rPr>
              <a:t>Results: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160125" y="18202330"/>
            <a:ext cx="9104313" cy="1156567"/>
          </a:xfrm>
          <a:prstGeom prst="rect">
            <a:avLst/>
          </a:prstGeom>
          <a:noFill/>
          <a:ln w="12700" cap="rnd" cmpd="sng">
            <a:noFill/>
            <a:prstDash val="solid"/>
          </a:ln>
        </p:spPr>
        <p:txBody>
          <a:bodyPr wrap="square" rtlCol="0">
            <a:spAutoFit/>
          </a:bodyPr>
          <a:lstStyle/>
          <a:p>
            <a:pPr marL="455808" indent="-455808" algn="just">
              <a:spcAft>
                <a:spcPts val="578"/>
              </a:spcAft>
              <a:buClr>
                <a:srgbClr val="F55209"/>
              </a:buClr>
              <a:buFont typeface="Arial" pitchFamily="34" charset="0"/>
              <a:buChar char="•"/>
            </a:pPr>
            <a:r>
              <a:rPr lang="en-US" sz="3469" dirty="0">
                <a:latin typeface="Corbel" pitchFamily="34" charset="0"/>
                <a:cs typeface="Arial" pitchFamily="34" charset="0"/>
              </a:rPr>
              <a:t>The load resistance was adjusted to obtain the maximum power at the output.</a:t>
            </a:r>
          </a:p>
        </p:txBody>
      </p:sp>
      <p:graphicFrame>
        <p:nvGraphicFramePr>
          <p:cNvPr id="46" name="Chart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1627170"/>
              </p:ext>
            </p:extLst>
          </p:nvPr>
        </p:nvGraphicFramePr>
        <p:xfrm>
          <a:off x="11159742" y="19314405"/>
          <a:ext cx="9324961" cy="415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5549965" y="10926898"/>
            <a:ext cx="3994961" cy="2296828"/>
          </a:xfrm>
          <a:prstGeom prst="roundRect">
            <a:avLst/>
          </a:prstGeom>
          <a:noFill/>
          <a:ln w="19050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99"/>
          </a:p>
        </p:txBody>
      </p:sp>
      <p:sp>
        <p:nvSpPr>
          <p:cNvPr id="47" name="Rounded Rectangle 46"/>
          <p:cNvSpPr/>
          <p:nvPr/>
        </p:nvSpPr>
        <p:spPr>
          <a:xfrm>
            <a:off x="15441729" y="13279741"/>
            <a:ext cx="5042973" cy="4307089"/>
          </a:xfrm>
          <a:prstGeom prst="roundRect">
            <a:avLst/>
          </a:prstGeom>
          <a:noFill/>
          <a:ln w="19050"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99"/>
          </a:p>
        </p:txBody>
      </p:sp>
      <p:sp>
        <p:nvSpPr>
          <p:cNvPr id="11" name="TextBox 10"/>
          <p:cNvSpPr txBox="1"/>
          <p:nvPr/>
        </p:nvSpPr>
        <p:spPr>
          <a:xfrm>
            <a:off x="10927032" y="14668938"/>
            <a:ext cx="4161354" cy="15124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083" b="1" dirty="0">
                <a:solidFill>
                  <a:srgbClr val="FF0000"/>
                </a:solidFill>
              </a:rPr>
              <a:t>- - Bridge Rectifier</a:t>
            </a:r>
          </a:p>
          <a:p>
            <a:r>
              <a:rPr lang="en-US" sz="3083" b="1" dirty="0">
                <a:solidFill>
                  <a:srgbClr val="002060"/>
                </a:solidFill>
              </a:rPr>
              <a:t>- - Buck-Boost Converter</a:t>
            </a:r>
          </a:p>
          <a:p>
            <a:r>
              <a:rPr lang="en-US" sz="3083" b="1" dirty="0">
                <a:solidFill>
                  <a:srgbClr val="92D050"/>
                </a:solidFill>
              </a:rPr>
              <a:t>- - Oscillator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13021041" y="10949354"/>
            <a:ext cx="2103863" cy="2330387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99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3784</TotalTime>
  <Words>380</Words>
  <Application>Microsoft Office PowerPoint</Application>
  <PresentationFormat>Custom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Unicode MS</vt:lpstr>
      <vt:lpstr>Calibri</vt:lpstr>
      <vt:lpstr>Cambria Math</vt:lpstr>
      <vt:lpstr>Corbel</vt:lpstr>
      <vt:lpstr>Courier New</vt:lpstr>
      <vt:lpstr>Times New Roman</vt:lpstr>
      <vt:lpstr>Office Theme</vt:lpstr>
      <vt:lpstr>PowerPoint Presentation</vt:lpstr>
    </vt:vector>
  </TitlesOfParts>
  <Company>VTVT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Shaver Deyerle</dc:creator>
  <cp:lastModifiedBy>Dancy, Alant'e</cp:lastModifiedBy>
  <cp:revision>204</cp:revision>
  <cp:lastPrinted>2010-04-26T21:43:56Z</cp:lastPrinted>
  <dcterms:created xsi:type="dcterms:W3CDTF">2010-04-26T22:19:32Z</dcterms:created>
  <dcterms:modified xsi:type="dcterms:W3CDTF">2018-02-12T18:43:51Z</dcterms:modified>
</cp:coreProperties>
</file>